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6" r:id="rId2"/>
    <p:sldId id="305" r:id="rId3"/>
    <p:sldId id="299" r:id="rId4"/>
    <p:sldId id="300" r:id="rId5"/>
    <p:sldId id="306" r:id="rId6"/>
    <p:sldId id="301" r:id="rId7"/>
    <p:sldId id="307" r:id="rId8"/>
    <p:sldId id="311" r:id="rId9"/>
    <p:sldId id="267" r:id="rId10"/>
    <p:sldId id="298" r:id="rId11"/>
    <p:sldId id="309" r:id="rId12"/>
    <p:sldId id="310" r:id="rId13"/>
    <p:sldId id="297" r:id="rId14"/>
    <p:sldId id="295" r:id="rId15"/>
    <p:sldId id="317" r:id="rId16"/>
    <p:sldId id="291" r:id="rId17"/>
    <p:sldId id="312" r:id="rId18"/>
    <p:sldId id="313" r:id="rId19"/>
    <p:sldId id="316" r:id="rId20"/>
    <p:sldId id="318" r:id="rId21"/>
    <p:sldId id="321" r:id="rId22"/>
    <p:sldId id="320" r:id="rId23"/>
    <p:sldId id="263" r:id="rId24"/>
    <p:sldId id="264" r:id="rId25"/>
    <p:sldId id="319" r:id="rId26"/>
    <p:sldId id="268" r:id="rId27"/>
    <p:sldId id="274" r:id="rId28"/>
    <p:sldId id="276" r:id="rId29"/>
    <p:sldId id="287" r:id="rId30"/>
    <p:sldId id="265" r:id="rId31"/>
    <p:sldId id="272" r:id="rId32"/>
    <p:sldId id="271" r:id="rId33"/>
    <p:sldId id="322" r:id="rId34"/>
    <p:sldId id="282" r:id="rId35"/>
    <p:sldId id="323" r:id="rId36"/>
    <p:sldId id="324" r:id="rId37"/>
    <p:sldId id="283" r:id="rId38"/>
    <p:sldId id="284" r:id="rId39"/>
    <p:sldId id="285" r:id="rId40"/>
    <p:sldId id="286" r:id="rId41"/>
    <p:sldId id="304" r:id="rId4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F30FC"/>
    <a:srgbClr val="170ED2"/>
    <a:srgbClr val="FF0000"/>
    <a:srgbClr val="800000"/>
    <a:srgbClr val="FF9900"/>
    <a:srgbClr val="CCECFF"/>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8" autoAdjust="0"/>
    <p:restoredTop sz="94700" autoAdjust="0"/>
  </p:normalViewPr>
  <p:slideViewPr>
    <p:cSldViewPr>
      <p:cViewPr>
        <p:scale>
          <a:sx n="66" d="100"/>
          <a:sy n="66" d="100"/>
        </p:scale>
        <p:origin x="-7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72" y="20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10.bin"/><Relationship Id="rId7" Type="http://schemas.microsoft.com/office/2006/relationships/legacyDiagramText" Target="legacyDiagramText14.bin"/><Relationship Id="rId2" Type="http://schemas.microsoft.com/office/2006/relationships/legacyDiagramText" Target="legacyDiagramText9.bin"/><Relationship Id="rId1" Type="http://schemas.microsoft.com/office/2006/relationships/legacyDiagramText" Target="legacyDiagramText8.bin"/><Relationship Id="rId6" Type="http://schemas.microsoft.com/office/2006/relationships/legacyDiagramText" Target="legacyDiagramText13.bin"/><Relationship Id="rId5" Type="http://schemas.microsoft.com/office/2006/relationships/legacyDiagramText" Target="legacyDiagramText12.bin"/><Relationship Id="rId4" Type="http://schemas.microsoft.com/office/2006/relationships/legacyDiagramText" Target="legacyDiagramText1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6CBAA8A-1FAA-4E75-B1AD-05E0B62B0E90}" type="datetimeFigureOut">
              <a:rPr lang="de-DE"/>
              <a:pPr>
                <a:defRPr/>
              </a:pPr>
              <a:t>03.06.2015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CA44731-D91F-494F-87E6-7AE3A33C9717}" type="slidenum">
              <a:rPr lang="de-DE"/>
              <a:pPr>
                <a:defRPr/>
              </a:pPr>
              <a:t>‹N›</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TextEdit="1"/>
          </p:cNvSpPr>
          <p:nvPr>
            <p:ph type="sldImg"/>
          </p:nvPr>
        </p:nvSpPr>
        <p:spPr bwMode="auto">
          <a:noFill/>
          <a:ln>
            <a:solidFill>
              <a:srgbClr val="000000"/>
            </a:solidFill>
            <a:miter lim="800000"/>
            <a:headEnd/>
            <a:tailEnd/>
          </a:ln>
        </p:spPr>
      </p:sp>
      <p:sp>
        <p:nvSpPr>
          <p:cNvPr id="19763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TextEdit="1"/>
          </p:cNvSpPr>
          <p:nvPr>
            <p:ph type="sldImg"/>
          </p:nvPr>
        </p:nvSpPr>
        <p:spPr bwMode="auto">
          <a:noFill/>
          <a:ln>
            <a:solidFill>
              <a:srgbClr val="000000"/>
            </a:solidFill>
            <a:miter lim="800000"/>
            <a:headEnd/>
            <a:tailEnd/>
          </a:ln>
        </p:spPr>
      </p:sp>
      <p:sp>
        <p:nvSpPr>
          <p:cNvPr id="259075"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TextEdit="1"/>
          </p:cNvSpPr>
          <p:nvPr>
            <p:ph type="sldImg"/>
          </p:nvPr>
        </p:nvSpPr>
        <p:spPr bwMode="auto">
          <a:noFill/>
          <a:ln>
            <a:solidFill>
              <a:srgbClr val="000000"/>
            </a:solidFill>
            <a:miter lim="800000"/>
            <a:headEnd/>
            <a:tailEnd/>
          </a:ln>
        </p:spPr>
      </p:sp>
      <p:sp>
        <p:nvSpPr>
          <p:cNvPr id="261123"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p:spPr>
      </p:sp>
      <p:sp>
        <p:nvSpPr>
          <p:cNvPr id="19968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TextEdit="1"/>
          </p:cNvSpPr>
          <p:nvPr>
            <p:ph type="sldImg"/>
          </p:nvPr>
        </p:nvSpPr>
        <p:spPr bwMode="auto">
          <a:noFill/>
          <a:ln>
            <a:solidFill>
              <a:srgbClr val="000000"/>
            </a:solidFill>
            <a:miter lim="800000"/>
            <a:headEnd/>
            <a:tailEnd/>
          </a:ln>
        </p:spPr>
      </p:sp>
      <p:sp>
        <p:nvSpPr>
          <p:cNvPr id="20173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olienbildplatzhalter 1"/>
          <p:cNvSpPr>
            <a:spLocks noGrp="1" noRot="1" noChangeAspect="1" noTextEdit="1"/>
          </p:cNvSpPr>
          <p:nvPr>
            <p:ph type="sldImg"/>
          </p:nvPr>
        </p:nvSpPr>
        <p:spPr bwMode="auto">
          <a:noFill/>
          <a:ln>
            <a:solidFill>
              <a:srgbClr val="000000"/>
            </a:solidFill>
            <a:miter lim="800000"/>
            <a:headEnd/>
            <a:tailEnd/>
          </a:ln>
        </p:spPr>
      </p:sp>
      <p:sp>
        <p:nvSpPr>
          <p:cNvPr id="2826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t>C-6/03,</a:t>
            </a:r>
            <a:r>
              <a:rPr lang="de-DE" b="1" smtClean="0"/>
              <a:t> </a:t>
            </a:r>
            <a:r>
              <a:rPr lang="de-DE" smtClean="0"/>
              <a:t>Deponiezweckverband Eiterköpfe, judgment of 14 April 2005, </a:t>
            </a:r>
            <a:r>
              <a:rPr lang="en-US" smtClean="0"/>
              <a:t>compatibility of more stringent protective measures with the Community legislation governing the landfill of waste. </a:t>
            </a:r>
          </a:p>
          <a:p>
            <a:pPr eaLnBrk="1" hangingPunct="1">
              <a:spcBef>
                <a:spcPct val="0"/>
              </a:spcBef>
            </a:pPr>
            <a:endParaRPr lang="en-US" smtClean="0"/>
          </a:p>
          <a:p>
            <a:pPr eaLnBrk="1" hangingPunct="1">
              <a:spcBef>
                <a:spcPct val="0"/>
              </a:spcBef>
            </a:pPr>
            <a:r>
              <a:rPr lang="en-US" i="1" smtClean="0"/>
              <a:t>“52. It follows that a measure of domestic law, such as that at issue in the main proceedings, which seeks to reduce the amount of waste going to landfill and which applies to waste other than municipal waste, is compatible with the Directive and constitutes a more stringent protective measure for the purposes of Article 176 EC.”</a:t>
            </a:r>
          </a:p>
          <a:p>
            <a:pPr eaLnBrk="1" hangingPunct="1">
              <a:spcBef>
                <a:spcPct val="0"/>
              </a:spcBef>
            </a:pPr>
            <a:endParaRPr lang="de-DE" smtClean="0"/>
          </a:p>
        </p:txBody>
      </p:sp>
      <p:sp>
        <p:nvSpPr>
          <p:cNvPr id="36867" name="Foliennummernplatzhalt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1406315-9A83-4D91-8334-36D3717B32EE}" type="slidenum">
              <a:rPr lang="de-DE" sz="1200">
                <a:latin typeface="+mn-lt"/>
              </a:rPr>
              <a:pPr algn="r">
                <a:defRPr/>
              </a:pPr>
              <a:t>15</a:t>
            </a:fld>
            <a:endParaRPr lang="de-DE" sz="120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TextEdit="1"/>
          </p:cNvSpPr>
          <p:nvPr>
            <p:ph type="sldImg"/>
          </p:nvPr>
        </p:nvSpPr>
        <p:spPr bwMode="auto">
          <a:noFill/>
          <a:ln>
            <a:solidFill>
              <a:srgbClr val="000000"/>
            </a:solidFill>
            <a:miter lim="800000"/>
            <a:headEnd/>
            <a:tailEnd/>
          </a:ln>
        </p:spPr>
      </p:sp>
      <p:sp>
        <p:nvSpPr>
          <p:cNvPr id="20377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TextEdit="1"/>
          </p:cNvSpPr>
          <p:nvPr>
            <p:ph type="sldImg"/>
          </p:nvPr>
        </p:nvSpPr>
        <p:spPr bwMode="auto">
          <a:noFill/>
          <a:ln>
            <a:solidFill>
              <a:srgbClr val="000000"/>
            </a:solidFill>
            <a:miter lim="800000"/>
            <a:headEnd/>
            <a:tailEnd/>
          </a:ln>
        </p:spPr>
      </p:sp>
      <p:sp>
        <p:nvSpPr>
          <p:cNvPr id="268291"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TextEdit="1"/>
          </p:cNvSpPr>
          <p:nvPr>
            <p:ph type="sldImg"/>
          </p:nvPr>
        </p:nvSpPr>
        <p:spPr bwMode="auto">
          <a:noFill/>
          <a:ln>
            <a:solidFill>
              <a:srgbClr val="000000"/>
            </a:solidFill>
            <a:miter lim="800000"/>
            <a:headEnd/>
            <a:tailEnd/>
          </a:ln>
        </p:spPr>
      </p:sp>
      <p:sp>
        <p:nvSpPr>
          <p:cNvPr id="270339"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TextEdit="1"/>
          </p:cNvSpPr>
          <p:nvPr>
            <p:ph type="sldImg"/>
          </p:nvPr>
        </p:nvSpPr>
        <p:spPr bwMode="auto">
          <a:noFill/>
          <a:ln>
            <a:solidFill>
              <a:srgbClr val="000000"/>
            </a:solidFill>
            <a:miter lim="800000"/>
            <a:headEnd/>
            <a:tailEnd/>
          </a:ln>
        </p:spPr>
      </p:sp>
      <p:sp>
        <p:nvSpPr>
          <p:cNvPr id="276483"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TextEdit="1"/>
          </p:cNvSpPr>
          <p:nvPr>
            <p:ph type="sldImg"/>
          </p:nvPr>
        </p:nvSpPr>
        <p:spPr bwMode="auto">
          <a:noFill/>
          <a:ln>
            <a:solidFill>
              <a:srgbClr val="000000"/>
            </a:solidFill>
            <a:miter lim="800000"/>
            <a:headEnd/>
            <a:tailEnd/>
          </a:ln>
        </p:spPr>
      </p:sp>
      <p:sp>
        <p:nvSpPr>
          <p:cNvPr id="18329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lienbildplatzhalter 1"/>
          <p:cNvSpPr>
            <a:spLocks noGrp="1" noRot="1" noChangeAspect="1" noTextEdit="1"/>
          </p:cNvSpPr>
          <p:nvPr>
            <p:ph type="sldImg"/>
          </p:nvPr>
        </p:nvSpPr>
        <p:spPr bwMode="auto">
          <a:noFill/>
          <a:ln>
            <a:solidFill>
              <a:srgbClr val="000000"/>
            </a:solidFill>
            <a:miter lim="800000"/>
            <a:headEnd/>
            <a:tailEnd/>
          </a:ln>
        </p:spPr>
      </p:sp>
      <p:sp>
        <p:nvSpPr>
          <p:cNvPr id="29081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9155" name="Foliennummernplatzhalt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8D6C0B0-F382-4A7F-9BF3-889BFE2039BE}" type="slidenum">
              <a:rPr lang="de-DE" sz="1200">
                <a:latin typeface="+mn-lt"/>
              </a:rPr>
              <a:pPr algn="r">
                <a:defRPr/>
              </a:pPr>
              <a:t>21</a:t>
            </a:fld>
            <a:endParaRPr lang="de-DE" sz="120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TextEdit="1"/>
          </p:cNvSpPr>
          <p:nvPr>
            <p:ph type="sldImg"/>
          </p:nvPr>
        </p:nvSpPr>
        <p:spPr bwMode="auto">
          <a:noFill/>
          <a:ln>
            <a:solidFill>
              <a:srgbClr val="000000"/>
            </a:solidFill>
            <a:miter lim="800000"/>
            <a:headEnd/>
            <a:tailEnd/>
          </a:ln>
        </p:spPr>
      </p:sp>
      <p:sp>
        <p:nvSpPr>
          <p:cNvPr id="288771"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Folienbildplatzhalter 1"/>
          <p:cNvSpPr>
            <a:spLocks noGrp="1" noRot="1" noChangeAspect="1"/>
          </p:cNvSpPr>
          <p:nvPr>
            <p:ph type="sldImg"/>
          </p:nvPr>
        </p:nvSpPr>
        <p:spPr bwMode="auto">
          <a:noFill/>
          <a:ln>
            <a:solidFill>
              <a:srgbClr val="000000"/>
            </a:solidFill>
            <a:miter lim="800000"/>
            <a:headEnd/>
            <a:tailEnd/>
          </a:ln>
        </p:spPr>
      </p:sp>
      <p:sp>
        <p:nvSpPr>
          <p:cNvPr id="20582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T-74/00</a:t>
            </a:r>
          </a:p>
          <a:p>
            <a:pPr eaLnBrk="1" hangingPunct="1">
              <a:spcBef>
                <a:spcPct val="0"/>
              </a:spcBef>
            </a:pPr>
            <a:endParaRPr lang="en-US" smtClean="0"/>
          </a:p>
          <a:p>
            <a:pPr eaLnBrk="1" hangingPunct="1">
              <a:spcBef>
                <a:spcPct val="0"/>
              </a:spcBef>
            </a:pPr>
            <a:r>
              <a:rPr lang="en-US" i="1" smtClean="0"/>
              <a:t>  </a:t>
            </a:r>
            <a:r>
              <a:rPr lang="en-US" smtClean="0"/>
              <a:t>“</a:t>
            </a:r>
            <a:r>
              <a:rPr lang="en-US" i="1" smtClean="0"/>
              <a:t>184. </a:t>
            </a:r>
          </a:p>
          <a:p>
            <a:pPr eaLnBrk="1" hangingPunct="1">
              <a:spcBef>
                <a:spcPct val="0"/>
              </a:spcBef>
            </a:pPr>
            <a:r>
              <a:rPr lang="en-US" i="1" smtClean="0"/>
              <a:t>  It follows that the </a:t>
            </a:r>
            <a:r>
              <a:rPr lang="en-US" b="1" i="1" smtClean="0"/>
              <a:t>precautionary principle </a:t>
            </a:r>
            <a:r>
              <a:rPr lang="en-US" i="1" smtClean="0"/>
              <a:t>can be defined as a </a:t>
            </a:r>
            <a:r>
              <a:rPr lang="en-US" b="1" i="1" smtClean="0"/>
              <a:t>general principle of Community law </a:t>
            </a:r>
            <a:r>
              <a:rPr lang="en-US" i="1" smtClean="0"/>
              <a:t>requiring the competent authorities to take appropriate measures to prevent specific potential risks to public health, safety and the environment, by giving precedence to the requirements related to the protection of those interests over economic interests. Since the Community institutions are responsible, in all their spheres of activity, for the protection of public health, safety and the environment, the precautionary principle can be regarded as an autonomous principle stemming from the abovementioned Treaty provisions….” </a:t>
            </a:r>
            <a:endParaRPr lang="de-DE" i="1" smtClean="0"/>
          </a:p>
          <a:p>
            <a:pPr eaLnBrk="1" hangingPunct="1">
              <a:spcBef>
                <a:spcPct val="0"/>
              </a:spcBef>
            </a:pPr>
            <a:endParaRPr lang="de-DE" i="1" smtClean="0"/>
          </a:p>
        </p:txBody>
      </p:sp>
      <p:sp>
        <p:nvSpPr>
          <p:cNvPr id="2867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E8E5A8-9780-4659-96A3-C99AFF7C7AB0}" type="slidenum">
              <a:rPr lang="de-DE"/>
              <a:pPr fontAlgn="base">
                <a:spcBef>
                  <a:spcPct val="0"/>
                </a:spcBef>
                <a:spcAft>
                  <a:spcPct val="0"/>
                </a:spcAft>
                <a:defRPr/>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Folienbildplatzhalter 1"/>
          <p:cNvSpPr>
            <a:spLocks noGrp="1" noRot="1" noChangeAspect="1"/>
          </p:cNvSpPr>
          <p:nvPr>
            <p:ph type="sldImg"/>
          </p:nvPr>
        </p:nvSpPr>
        <p:spPr bwMode="auto">
          <a:noFill/>
          <a:ln>
            <a:solidFill>
              <a:srgbClr val="000000"/>
            </a:solidFill>
            <a:miter lim="800000"/>
            <a:headEnd/>
            <a:tailEnd/>
          </a:ln>
        </p:spPr>
      </p:sp>
      <p:sp>
        <p:nvSpPr>
          <p:cNvPr id="20992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072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972448-7FF0-42C6-9DD0-F6CA23EB3DC6}" type="slidenum">
              <a:rPr lang="de-DE"/>
              <a:pPr fontAlgn="base">
                <a:spcBef>
                  <a:spcPct val="0"/>
                </a:spcBef>
                <a:spcAft>
                  <a:spcPct val="0"/>
                </a:spcAft>
                <a:defRPr/>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noFill/>
          <a:ln>
            <a:solidFill>
              <a:srgbClr val="000000"/>
            </a:solidFill>
            <a:miter lim="800000"/>
            <a:headEnd/>
            <a:tailEnd/>
          </a:ln>
        </p:spPr>
      </p:sp>
      <p:sp>
        <p:nvSpPr>
          <p:cNvPr id="286723"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Folienbildplatzhalter 1"/>
          <p:cNvSpPr>
            <a:spLocks noGrp="1" noRot="1" noChangeAspec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de-DE" dirty="0" smtClean="0"/>
              <a:t>C- 302/86</a:t>
            </a:r>
          </a:p>
          <a:p>
            <a:pPr eaLnBrk="1" fontAlgn="auto" hangingPunct="1">
              <a:spcBef>
                <a:spcPts val="0"/>
              </a:spcBef>
              <a:spcAft>
                <a:spcPts val="0"/>
              </a:spcAft>
              <a:defRPr/>
            </a:pPr>
            <a:endParaRPr lang="de-DE" dirty="0" smtClean="0"/>
          </a:p>
          <a:p>
            <a:pPr eaLnBrk="1" fontAlgn="auto" hangingPunct="1">
              <a:spcBef>
                <a:spcPts val="0"/>
              </a:spcBef>
              <a:spcAft>
                <a:spcPts val="0"/>
              </a:spcAft>
              <a:defRPr/>
            </a:pPr>
            <a:r>
              <a:rPr lang="en-US" i="1" dirty="0" smtClean="0"/>
              <a:t>“21. Nevertheless, the system for returning non-approved containers is capable of protecting the environment and, as far as imports are concerned, affects only limited quantities of beverages compared with the quantity of beverages consumed in Denmark owing to the restrictive effect which the requirement that containers should be returnable has on imports . In those circumstances, a restriction of the quantity of products which may be marketed by importers is </a:t>
            </a:r>
            <a:r>
              <a:rPr lang="en-US" b="1" i="1" dirty="0" smtClean="0"/>
              <a:t>disproportionate</a:t>
            </a:r>
            <a:r>
              <a:rPr lang="en-US" i="1" dirty="0" smtClean="0"/>
              <a:t> to the objective pursued . </a:t>
            </a:r>
            <a:endParaRPr lang="en-US" dirty="0" smtClean="0"/>
          </a:p>
          <a:p>
            <a:pPr eaLnBrk="1" fontAlgn="auto" hangingPunct="1">
              <a:spcBef>
                <a:spcPts val="0"/>
              </a:spcBef>
              <a:spcAft>
                <a:spcPts val="0"/>
              </a:spcAft>
              <a:defRPr/>
            </a:pPr>
            <a:r>
              <a:rPr lang="en-US" i="1" dirty="0" smtClean="0"/>
              <a:t>22. It must therefore be held that by restricting, by Order No 95 of 16 March 1984, the quantity of beer and soft drinks which may be marketed by a single producer in non-approved containers to 3 000 </a:t>
            </a:r>
            <a:r>
              <a:rPr lang="en-US" i="1" dirty="0" err="1" smtClean="0"/>
              <a:t>hectolitres</a:t>
            </a:r>
            <a:r>
              <a:rPr lang="en-US" i="1" dirty="0" smtClean="0"/>
              <a:t> a year, the Kingdom of Denmark has failed, as regards imports of those products from other Member States, to </a:t>
            </a:r>
            <a:r>
              <a:rPr lang="en-US" i="1" dirty="0" err="1" smtClean="0"/>
              <a:t>fulfil</a:t>
            </a:r>
            <a:r>
              <a:rPr lang="en-US" i="1" dirty="0" smtClean="0"/>
              <a:t> its obligations under </a:t>
            </a:r>
            <a:r>
              <a:rPr lang="en-US" b="1" i="1" dirty="0" smtClean="0"/>
              <a:t>Article 30 of the EEC Treaty </a:t>
            </a:r>
            <a:r>
              <a:rPr lang="en-US" i="1" dirty="0" smtClean="0"/>
              <a:t>.” </a:t>
            </a:r>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dirty="0" smtClean="0"/>
              <a:t>C-203/09</a:t>
            </a:r>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dirty="0" smtClean="0"/>
              <a:t>“</a:t>
            </a:r>
            <a:r>
              <a:rPr lang="en-US" i="1" dirty="0" smtClean="0"/>
              <a:t>50.     In those circumstances the answer to the first question must be that the Directive and the Regulation cannot be interpreted as meaning that the principles of self-sufficiency and proximity are applicable to shipments of waste for recovery. Article130t of the Treaty does not permit Member States to extend the application of those principles to such waste when it is clear that they create a barrier to exports which is </a:t>
            </a:r>
            <a:r>
              <a:rPr lang="en-US" b="1" i="1" dirty="0" smtClean="0"/>
              <a:t>not justified </a:t>
            </a:r>
            <a:r>
              <a:rPr lang="en-US" i="1" dirty="0" smtClean="0"/>
              <a:t>either by an </a:t>
            </a:r>
            <a:r>
              <a:rPr lang="en-US" b="1" i="1" dirty="0" smtClean="0"/>
              <a:t>imperative measure relating to protection of the environment </a:t>
            </a:r>
            <a:r>
              <a:rPr lang="en-US" i="1" dirty="0" smtClean="0"/>
              <a:t>or by one of derogations provided for by </a:t>
            </a:r>
            <a:r>
              <a:rPr lang="en-US" b="1" i="1" dirty="0" smtClean="0"/>
              <a:t>Article 36 </a:t>
            </a:r>
            <a:r>
              <a:rPr lang="en-US" i="1" dirty="0" smtClean="0"/>
              <a:t>of the Treaty.”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C-463/01</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i="1" dirty="0" smtClean="0"/>
              <a:t>“78. However, in order for such rules to comply with the </a:t>
            </a:r>
            <a:r>
              <a:rPr lang="en-US" b="1" i="1" dirty="0" smtClean="0"/>
              <a:t>principle of proportionality</a:t>
            </a:r>
            <a:r>
              <a:rPr lang="en-US" i="1" dirty="0" smtClean="0"/>
              <a:t>, it must be ascertained not only whether the means which they employ are suitable for the purpose of attaining the desired objectives but also whether those means do not go beyond what is necessary for that purpose (see Case C-284/95 Safety Hi-Tech [1998] ECR I-4301, paragraph 57).”</a:t>
            </a:r>
          </a:p>
          <a:p>
            <a:pPr eaLnBrk="1" fontAlgn="auto" hangingPunct="1">
              <a:spcBef>
                <a:spcPts val="0"/>
              </a:spcBef>
              <a:spcAft>
                <a:spcPts val="0"/>
              </a:spcAft>
              <a:defRPr/>
            </a:pPr>
            <a:endParaRPr lang="de-DE" dirty="0"/>
          </a:p>
        </p:txBody>
      </p:sp>
      <p:sp>
        <p:nvSpPr>
          <p:cNvPr id="3277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1B124F-BB87-4BAA-B8AF-4D5A01564E91}" type="slidenum">
              <a:rPr lang="de-DE"/>
              <a:pPr fontAlgn="base">
                <a:spcBef>
                  <a:spcPct val="0"/>
                </a:spcBef>
                <a:spcAft>
                  <a:spcPct val="0"/>
                </a:spcAft>
                <a:defRPr/>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Folienbildplatzhalter 1"/>
          <p:cNvSpPr>
            <a:spLocks noGrp="1" noRot="1" noChangeAspect="1"/>
          </p:cNvSpPr>
          <p:nvPr>
            <p:ph type="sldImg"/>
          </p:nvPr>
        </p:nvSpPr>
        <p:spPr bwMode="auto">
          <a:noFill/>
          <a:ln>
            <a:solidFill>
              <a:srgbClr val="000000"/>
            </a:solidFill>
            <a:miter lim="800000"/>
            <a:headEnd/>
            <a:tailEnd/>
          </a:ln>
        </p:spPr>
      </p:sp>
      <p:sp>
        <p:nvSpPr>
          <p:cNvPr id="2222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301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1C9B73-59E8-434E-8CD3-0BC8A47CB3AF}" type="slidenum">
              <a:rPr lang="de-DE"/>
              <a:pPr fontAlgn="base">
                <a:spcBef>
                  <a:spcPct val="0"/>
                </a:spcBef>
                <a:spcAft>
                  <a:spcPct val="0"/>
                </a:spcAft>
                <a:defRPr/>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Folienbildplatzhalter 1"/>
          <p:cNvSpPr>
            <a:spLocks noGrp="1" noRot="1" noChangeAspect="1"/>
          </p:cNvSpPr>
          <p:nvPr>
            <p:ph type="sldImg"/>
          </p:nvPr>
        </p:nvSpPr>
        <p:spPr bwMode="auto">
          <a:xfrm>
            <a:off x="1196975" y="827088"/>
            <a:ext cx="4572000" cy="3429000"/>
          </a:xfrm>
          <a:noFill/>
          <a:ln>
            <a:solidFill>
              <a:srgbClr val="000000"/>
            </a:solidFill>
            <a:miter lim="800000"/>
            <a:headEnd/>
            <a:tailEnd/>
          </a:ln>
        </p:spPr>
      </p:sp>
      <p:sp>
        <p:nvSpPr>
          <p:cNvPr id="22425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C—127/02</a:t>
            </a:r>
          </a:p>
          <a:p>
            <a:pPr eaLnBrk="1" hangingPunct="1">
              <a:spcBef>
                <a:spcPct val="0"/>
              </a:spcBef>
            </a:pPr>
            <a:endParaRPr lang="en-US" smtClean="0"/>
          </a:p>
          <a:p>
            <a:pPr eaLnBrk="1" hangingPunct="1">
              <a:spcBef>
                <a:spcPct val="0"/>
              </a:spcBef>
            </a:pPr>
            <a:r>
              <a:rPr lang="en-US" i="1" smtClean="0"/>
              <a:t>“44 </a:t>
            </a:r>
            <a:endParaRPr lang="de-DE" i="1" smtClean="0"/>
          </a:p>
          <a:p>
            <a:pPr eaLnBrk="1" hangingPunct="1">
              <a:spcBef>
                <a:spcPct val="0"/>
              </a:spcBef>
            </a:pPr>
            <a:r>
              <a:rPr lang="en-US" i="1" smtClean="0"/>
              <a:t>In the light, in particular, of the </a:t>
            </a:r>
            <a:r>
              <a:rPr lang="en-US" b="1" i="1" smtClean="0"/>
              <a:t>precautionary principle</a:t>
            </a:r>
            <a:r>
              <a:rPr lang="en-US" i="1" smtClean="0"/>
              <a:t>, which is one of the foundations of the high level of protection pursued by Community policy on the environment, in accordance with the first subparagraph of Article 174(2) EC, and by reference to which the Habitats Directive must be interpreted, such a risk exists if it cannot be excluded on the basis of objective information that the plan or project will have significant effects on the site concerned.  …  “</a:t>
            </a:r>
            <a:endParaRPr lang="de-DE" i="1" smtClean="0"/>
          </a:p>
        </p:txBody>
      </p:sp>
      <p:sp>
        <p:nvSpPr>
          <p:cNvPr id="4505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685E30-D33C-4725-9013-4DADB392DD54}" type="slidenum">
              <a:rPr lang="de-DE"/>
              <a:pPr fontAlgn="base">
                <a:spcBef>
                  <a:spcPct val="0"/>
                </a:spcBef>
                <a:spcAft>
                  <a:spcPct val="0"/>
                </a:spcAft>
                <a:defRPr/>
              </a:pPr>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Folienbildplatzhalter 1"/>
          <p:cNvSpPr>
            <a:spLocks noGrp="1" noRot="1" noChangeAspect="1"/>
          </p:cNvSpPr>
          <p:nvPr>
            <p:ph type="sldImg"/>
          </p:nvPr>
        </p:nvSpPr>
        <p:spPr bwMode="auto">
          <a:noFill/>
          <a:ln>
            <a:solidFill>
              <a:srgbClr val="000000"/>
            </a:solidFill>
            <a:miter lim="800000"/>
            <a:headEnd/>
            <a:tailEnd/>
          </a:ln>
        </p:spPr>
      </p:sp>
      <p:sp>
        <p:nvSpPr>
          <p:cNvPr id="22630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C-127/02</a:t>
            </a:r>
          </a:p>
          <a:p>
            <a:pPr eaLnBrk="1" hangingPunct="1">
              <a:spcBef>
                <a:spcPct val="0"/>
              </a:spcBef>
            </a:pPr>
            <a:r>
              <a:rPr lang="en-US" i="1" smtClean="0"/>
              <a:t>“58 </a:t>
            </a:r>
            <a:endParaRPr lang="de-DE" i="1" smtClean="0"/>
          </a:p>
          <a:p>
            <a:pPr eaLnBrk="1" hangingPunct="1">
              <a:spcBef>
                <a:spcPct val="0"/>
              </a:spcBef>
            </a:pPr>
            <a:r>
              <a:rPr lang="en-US" i="1" smtClean="0"/>
              <a:t>In this respect, it is clear that the authorisation criterion laid down in the second sentence of Article 6(3) of the Habitats Directive integrates the </a:t>
            </a:r>
            <a:r>
              <a:rPr lang="en-US" b="1" i="1" smtClean="0"/>
              <a:t>precautionary principle</a:t>
            </a:r>
            <a:r>
              <a:rPr lang="en-US" i="1" smtClean="0"/>
              <a:t>…”</a:t>
            </a:r>
          </a:p>
          <a:p>
            <a:pPr eaLnBrk="1" hangingPunct="1">
              <a:spcBef>
                <a:spcPct val="0"/>
              </a:spcBef>
            </a:pPr>
            <a:r>
              <a:rPr lang="en-US" i="1" smtClean="0"/>
              <a:t>“59 </a:t>
            </a:r>
            <a:endParaRPr lang="de-DE" i="1" smtClean="0"/>
          </a:p>
          <a:p>
            <a:pPr eaLnBrk="1" hangingPunct="1">
              <a:spcBef>
                <a:spcPct val="0"/>
              </a:spcBef>
            </a:pPr>
            <a:r>
              <a:rPr lang="en-US" i="1" smtClean="0"/>
              <a:t>Therefore, pursuant to Article 6(3) of the Habitats Directive, the competent national authorities, taking account of the conclusions of the appropriate assessment of the implications of mechanical cockle fishing for the site concerned, in the light of the site’s conservation objectives, are to authorise such activity only if they have made certain that it will not adversely affect the integrity of that site. That is the case where no reasonable scientific doubt remains as to the absence of such effects (see, by analogy, Case C-236/01 Monsanto Agricoltura Italia and Others [2003] ECR I-0000, paragraphs 106 and 113).” </a:t>
            </a:r>
            <a:endParaRPr lang="de-DE" i="1" smtClean="0"/>
          </a:p>
          <a:p>
            <a:pPr eaLnBrk="1" hangingPunct="1">
              <a:spcBef>
                <a:spcPct val="0"/>
              </a:spcBef>
            </a:pPr>
            <a:endParaRPr lang="de-DE" i="1" smtClean="0"/>
          </a:p>
          <a:p>
            <a:pPr eaLnBrk="1" hangingPunct="1">
              <a:spcBef>
                <a:spcPct val="0"/>
              </a:spcBef>
            </a:pPr>
            <a:endParaRPr lang="en-US" i="1" smtClean="0"/>
          </a:p>
          <a:p>
            <a:pPr eaLnBrk="1" hangingPunct="1">
              <a:spcBef>
                <a:spcPct val="0"/>
              </a:spcBef>
            </a:pPr>
            <a:r>
              <a:rPr lang="en-US" smtClean="0"/>
              <a:t>The furthermore:</a:t>
            </a:r>
          </a:p>
          <a:p>
            <a:pPr eaLnBrk="1" hangingPunct="1">
              <a:spcBef>
                <a:spcPct val="0"/>
              </a:spcBef>
            </a:pPr>
            <a:r>
              <a:rPr lang="en-US" smtClean="0"/>
              <a:t>C‑258/11,Sweetman, 11 April 2013, para 41</a:t>
            </a:r>
          </a:p>
          <a:p>
            <a:pPr eaLnBrk="1" hangingPunct="1">
              <a:spcBef>
                <a:spcPct val="0"/>
              </a:spcBef>
            </a:pPr>
            <a:r>
              <a:rPr lang="en-US" smtClean="0"/>
              <a:t>C‑258/11, Briels a.o., 15 May 2014, para 26</a:t>
            </a:r>
            <a:endParaRPr lang="de-DE" smtClean="0"/>
          </a:p>
          <a:p>
            <a:pPr eaLnBrk="1" hangingPunct="1">
              <a:spcBef>
                <a:spcPct val="0"/>
              </a:spcBef>
            </a:pPr>
            <a:endParaRPr lang="de-DE" smtClean="0"/>
          </a:p>
        </p:txBody>
      </p:sp>
      <p:sp>
        <p:nvSpPr>
          <p:cNvPr id="4710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3812EE-81AC-4B9B-AB50-2730E817B9D0}" type="slidenum">
              <a:rPr lang="de-DE"/>
              <a:pPr fontAlgn="base">
                <a:spcBef>
                  <a:spcPct val="0"/>
                </a:spcBef>
                <a:spcAft>
                  <a:spcPct val="0"/>
                </a:spcAft>
                <a:defRPr/>
              </a:pPr>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Folienbildplatzhalter 1"/>
          <p:cNvSpPr>
            <a:spLocks noGrp="1" noRot="1" noChangeAspect="1" noTextEdit="1"/>
          </p:cNvSpPr>
          <p:nvPr>
            <p:ph type="sldImg"/>
          </p:nvPr>
        </p:nvSpPr>
        <p:spPr bwMode="auto">
          <a:noFill/>
          <a:ln>
            <a:solidFill>
              <a:srgbClr val="000000"/>
            </a:solidFill>
            <a:miter lim="800000"/>
            <a:headEnd/>
            <a:tailEnd/>
          </a:ln>
        </p:spPr>
      </p:sp>
      <p:sp>
        <p:nvSpPr>
          <p:cNvPr id="18534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9459" name="Foliennummernplatzhalt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677634C-FE31-45AD-AE85-A553C45EBCD5}" type="slidenum">
              <a:rPr lang="de-DE" sz="1200">
                <a:latin typeface="+mn-lt"/>
              </a:rPr>
              <a:pPr algn="r">
                <a:defRPr/>
              </a:pPr>
              <a:t>3</a:t>
            </a:fld>
            <a:endParaRPr lang="de-DE" sz="120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Folienbildplatzhalter 1"/>
          <p:cNvSpPr>
            <a:spLocks noGrp="1" noRot="1" noChangeAspect="1"/>
          </p:cNvSpPr>
          <p:nvPr>
            <p:ph type="sldImg"/>
          </p:nvPr>
        </p:nvSpPr>
        <p:spPr bwMode="auto">
          <a:noFill/>
          <a:ln>
            <a:solidFill>
              <a:srgbClr val="000000"/>
            </a:solidFill>
            <a:miter lim="800000"/>
            <a:headEnd/>
            <a:tailEnd/>
          </a:ln>
        </p:spPr>
      </p:sp>
      <p:sp>
        <p:nvSpPr>
          <p:cNvPr id="2181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891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3E9566-D162-490C-BB91-C18462D205EC}" type="slidenum">
              <a:rPr lang="de-DE"/>
              <a:pPr fontAlgn="base">
                <a:spcBef>
                  <a:spcPct val="0"/>
                </a:spcBef>
                <a:spcAft>
                  <a:spcPct val="0"/>
                </a:spcAft>
                <a:defRPr/>
              </a:pPr>
              <a:t>30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Folienbildplatzhalter 1"/>
          <p:cNvSpPr>
            <a:spLocks noGrp="1" noRot="1" noChangeAspect="1"/>
          </p:cNvSpPr>
          <p:nvPr>
            <p:ph type="sldImg"/>
          </p:nvPr>
        </p:nvSpPr>
        <p:spPr bwMode="auto">
          <a:noFill/>
          <a:ln>
            <a:solidFill>
              <a:srgbClr val="000000"/>
            </a:solidFill>
            <a:miter lim="800000"/>
            <a:headEnd/>
            <a:tailEnd/>
          </a:ln>
        </p:spPr>
      </p:sp>
      <p:sp>
        <p:nvSpPr>
          <p:cNvPr id="23449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529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10D1FE-5083-4554-A4C6-8C87C7F7881C}" type="slidenum">
              <a:rPr lang="de-DE"/>
              <a:pPr fontAlgn="base">
                <a:spcBef>
                  <a:spcPct val="0"/>
                </a:spcBef>
                <a:spcAft>
                  <a:spcPct val="0"/>
                </a:spcAft>
                <a:defRPr/>
              </a:pPr>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Folienbildplatzhalter 1"/>
          <p:cNvSpPr>
            <a:spLocks noGrp="1" noRot="1" noChangeAspect="1"/>
          </p:cNvSpPr>
          <p:nvPr>
            <p:ph type="sldImg"/>
          </p:nvPr>
        </p:nvSpPr>
        <p:spPr bwMode="auto">
          <a:noFill/>
          <a:ln>
            <a:solidFill>
              <a:srgbClr val="000000"/>
            </a:solidFill>
            <a:miter lim="800000"/>
            <a:headEnd/>
            <a:tailEnd/>
          </a:ln>
        </p:spPr>
      </p:sp>
      <p:sp>
        <p:nvSpPr>
          <p:cNvPr id="23654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73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1C34E2-72A1-48D6-BA84-5439CEA0099A}" type="slidenum">
              <a:rPr lang="de-DE"/>
              <a:pPr fontAlgn="base">
                <a:spcBef>
                  <a:spcPct val="0"/>
                </a:spcBef>
                <a:spcAft>
                  <a:spcPct val="0"/>
                </a:spcAft>
                <a:defRPr/>
              </a:pPr>
              <a:t>32</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TextEdit="1"/>
          </p:cNvSpPr>
          <p:nvPr>
            <p:ph type="sldImg"/>
          </p:nvPr>
        </p:nvSpPr>
        <p:spPr bwMode="auto">
          <a:noFill/>
          <a:ln>
            <a:solidFill>
              <a:srgbClr val="000000"/>
            </a:solidFill>
            <a:miter lim="800000"/>
            <a:headEnd/>
            <a:tailEnd/>
          </a:ln>
        </p:spPr>
      </p:sp>
      <p:sp>
        <p:nvSpPr>
          <p:cNvPr id="292867"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Folienbildplatzhalter 1"/>
          <p:cNvSpPr>
            <a:spLocks noGrp="1" noRot="1" noChangeAspect="1"/>
          </p:cNvSpPr>
          <p:nvPr>
            <p:ph type="sldImg"/>
          </p:nvPr>
        </p:nvSpPr>
        <p:spPr bwMode="auto">
          <a:noFill/>
          <a:ln>
            <a:solidFill>
              <a:srgbClr val="000000"/>
            </a:solidFill>
            <a:miter lim="800000"/>
            <a:headEnd/>
            <a:tailEnd/>
          </a:ln>
        </p:spPr>
      </p:sp>
      <p:sp>
        <p:nvSpPr>
          <p:cNvPr id="24473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ELD establishes a framework based on the </a:t>
            </a:r>
            <a:r>
              <a:rPr lang="en-US" b="1" smtClean="0"/>
              <a:t>polluter pays principle</a:t>
            </a:r>
            <a:r>
              <a:rPr lang="en-US" smtClean="0"/>
              <a:t> to prevent and remedy environmental damage. As the ELD deals with the "pure ecological damage", it is based on the powers and duties of public authorities ("administrative approach") as distinct from a civil liability system for "traditional damage" (damage to property, economic loss, personal injury). </a:t>
            </a:r>
          </a:p>
          <a:p>
            <a:pPr eaLnBrk="1" hangingPunct="1">
              <a:spcBef>
                <a:spcPct val="0"/>
              </a:spcBef>
            </a:pPr>
            <a:endParaRPr lang="en-US" smtClean="0"/>
          </a:p>
          <a:p>
            <a:pPr eaLnBrk="1" hangingPunct="1">
              <a:spcBef>
                <a:spcPct val="0"/>
              </a:spcBef>
            </a:pPr>
            <a:r>
              <a:rPr lang="en-US" smtClean="0"/>
              <a:t>The EU Emissions Trading System(ETS) is a 'cap and trade' system, that is to say it caps the overall level of emissions allowed but, within that limit, allows participants in the system to buy and sell allowances as they require. These allowances are the common trading 'currency' at the heart of the system. One allowance gives the holder the right to emit one tonne of CO</a:t>
            </a:r>
            <a:r>
              <a:rPr lang="en-US" baseline="-25000" smtClean="0"/>
              <a:t>2</a:t>
            </a:r>
            <a:r>
              <a:rPr lang="en-US" smtClean="0"/>
              <a:t> or the equivalent amount of another greenhouse gas. The cap on the total number of allowances creates scarcity in the market.</a:t>
            </a:r>
          </a:p>
          <a:p>
            <a:pPr eaLnBrk="1" hangingPunct="1">
              <a:spcBef>
                <a:spcPct val="0"/>
              </a:spcBef>
            </a:pPr>
            <a:endParaRPr lang="de-DE" smtClean="0"/>
          </a:p>
        </p:txBody>
      </p:sp>
      <p:sp>
        <p:nvSpPr>
          <p:cNvPr id="6758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D9D675-FC0E-4B04-875A-2CEE41335AF4}" type="slidenum">
              <a:rPr lang="de-DE"/>
              <a:pPr fontAlgn="base">
                <a:spcBef>
                  <a:spcPct val="0"/>
                </a:spcBef>
                <a:spcAft>
                  <a:spcPct val="0"/>
                </a:spcAft>
                <a:defRPr/>
              </a:pPr>
              <a:t>34</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TextEdit="1"/>
          </p:cNvSpPr>
          <p:nvPr>
            <p:ph type="sldImg"/>
          </p:nvPr>
        </p:nvSpPr>
        <p:spPr bwMode="auto">
          <a:noFill/>
          <a:ln>
            <a:solidFill>
              <a:srgbClr val="000000"/>
            </a:solidFill>
            <a:miter lim="800000"/>
            <a:headEnd/>
            <a:tailEnd/>
          </a:ln>
        </p:spPr>
      </p:sp>
      <p:sp>
        <p:nvSpPr>
          <p:cNvPr id="294915"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TextEdit="1"/>
          </p:cNvSpPr>
          <p:nvPr>
            <p:ph type="sldImg"/>
          </p:nvPr>
        </p:nvSpPr>
        <p:spPr bwMode="auto">
          <a:noFill/>
          <a:ln>
            <a:solidFill>
              <a:srgbClr val="000000"/>
            </a:solidFill>
            <a:miter lim="800000"/>
            <a:headEnd/>
            <a:tailEnd/>
          </a:ln>
        </p:spPr>
      </p:sp>
      <p:sp>
        <p:nvSpPr>
          <p:cNvPr id="296963"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Folienbildplatzhalter 1"/>
          <p:cNvSpPr>
            <a:spLocks noGrp="1" noRot="1" noChangeAspect="1"/>
          </p:cNvSpPr>
          <p:nvPr>
            <p:ph type="sldImg"/>
          </p:nvPr>
        </p:nvSpPr>
        <p:spPr bwMode="auto">
          <a:noFill/>
          <a:ln>
            <a:solidFill>
              <a:srgbClr val="000000"/>
            </a:solidFill>
            <a:miter lim="800000"/>
            <a:headEnd/>
            <a:tailEnd/>
          </a:ln>
        </p:spPr>
      </p:sp>
      <p:sp>
        <p:nvSpPr>
          <p:cNvPr id="24678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t>C-293/97</a:t>
            </a:r>
          </a:p>
          <a:p>
            <a:pPr eaLnBrk="1" hangingPunct="1">
              <a:spcBef>
                <a:spcPct val="0"/>
              </a:spcBef>
            </a:pPr>
            <a:r>
              <a:rPr lang="de-DE" smtClean="0"/>
              <a:t>Summary</a:t>
            </a:r>
          </a:p>
          <a:p>
            <a:pPr eaLnBrk="1" hangingPunct="1">
              <a:spcBef>
                <a:spcPct val="0"/>
              </a:spcBef>
            </a:pPr>
            <a:r>
              <a:rPr lang="de-DE" smtClean="0"/>
              <a:t>2.</a:t>
            </a:r>
          </a:p>
          <a:p>
            <a:pPr eaLnBrk="1" hangingPunct="1">
              <a:spcBef>
                <a:spcPct val="0"/>
              </a:spcBef>
            </a:pPr>
            <a:r>
              <a:rPr lang="de-DE" smtClean="0"/>
              <a:t>„…</a:t>
            </a:r>
          </a:p>
          <a:p>
            <a:pPr eaLnBrk="1" hangingPunct="1">
              <a:spcBef>
                <a:spcPct val="0"/>
              </a:spcBef>
            </a:pPr>
            <a:r>
              <a:rPr lang="en-US" i="1" smtClean="0"/>
              <a:t>As regards the </a:t>
            </a:r>
            <a:r>
              <a:rPr lang="en-US" b="1" i="1" smtClean="0"/>
              <a:t>polluter pays principle</a:t>
            </a:r>
            <a:r>
              <a:rPr lang="en-US" i="1" smtClean="0"/>
              <a:t>, the directive does not mean that farmers must take on burdens for the elimination of pollution to which they have not contributed, because the Member States are to take account of the other sources of pollution when implementing the directive and, having regard to the circumstances, are not to impose on farmers costs of eliminating pollution that are unnecessary. Viewed in that light, the polluter pays principle reflects the </a:t>
            </a:r>
            <a:r>
              <a:rPr lang="en-US" b="1" i="1" smtClean="0"/>
              <a:t>principle of proportionality</a:t>
            </a:r>
            <a:r>
              <a:rPr lang="en-US" i="1" smtClean="0"/>
              <a:t>. The same applies to the principle that environmental damage should as a priority be rectified at source.</a:t>
            </a:r>
          </a:p>
          <a:p>
            <a:pPr eaLnBrk="1" hangingPunct="1">
              <a:spcBef>
                <a:spcPct val="0"/>
              </a:spcBef>
            </a:pPr>
            <a:r>
              <a:rPr lang="en-US" i="1" smtClean="0"/>
              <a:t>… “</a:t>
            </a:r>
            <a:endParaRPr lang="en-US" smtClean="0"/>
          </a:p>
          <a:p>
            <a:pPr eaLnBrk="1" hangingPunct="1">
              <a:spcBef>
                <a:spcPct val="0"/>
              </a:spcBef>
            </a:pPr>
            <a:endParaRPr lang="de-DE" smtClean="0"/>
          </a:p>
        </p:txBody>
      </p:sp>
      <p:sp>
        <p:nvSpPr>
          <p:cNvPr id="6963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9BFE51-DA7A-4549-BF6A-E3CCE4E2195A}" type="slidenum">
              <a:rPr lang="de-DE"/>
              <a:pPr fontAlgn="base">
                <a:spcBef>
                  <a:spcPct val="0"/>
                </a:spcBef>
                <a:spcAft>
                  <a:spcPct val="0"/>
                </a:spcAft>
                <a:defRPr/>
              </a:pPr>
              <a:t>37</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Folienbildplatzhalter 1"/>
          <p:cNvSpPr>
            <a:spLocks noGrp="1" noRot="1" noChangeAspect="1"/>
          </p:cNvSpPr>
          <p:nvPr>
            <p:ph type="sldImg"/>
          </p:nvPr>
        </p:nvSpPr>
        <p:spPr bwMode="auto">
          <a:noFill/>
          <a:ln>
            <a:solidFill>
              <a:srgbClr val="000000"/>
            </a:solidFill>
            <a:miter lim="800000"/>
            <a:headEnd/>
            <a:tailEnd/>
          </a:ln>
        </p:spPr>
      </p:sp>
      <p:sp>
        <p:nvSpPr>
          <p:cNvPr id="24883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Summary:</a:t>
            </a:r>
          </a:p>
          <a:p>
            <a:pPr eaLnBrk="1" hangingPunct="1">
              <a:spcBef>
                <a:spcPct val="0"/>
              </a:spcBef>
            </a:pPr>
            <a:r>
              <a:rPr lang="en-US" i="1" smtClean="0"/>
              <a:t>“… </a:t>
            </a:r>
          </a:p>
          <a:p>
            <a:pPr eaLnBrk="1" hangingPunct="1">
              <a:spcBef>
                <a:spcPct val="0"/>
              </a:spcBef>
            </a:pPr>
            <a:r>
              <a:rPr lang="en-US" i="1" smtClean="0"/>
              <a:t>The application of the ‘polluter pays’ principle within the meaning of the second sentence of the first subparagraph of Article 174(2) EC and Article 15 of Directive 75/442 on waste, as amended by Decision 96/350, would be frustrated if persons involved in causing waste, whether holders or former holders of the waste or even producers of the product from which the waste came, escaped their financial obligations as provided for by that directive, even though the origin of the hydrocarbons which were spilled at sea, albeit unintentionally, and caused pollution of the coastal territory of a Member State was clearly established. </a:t>
            </a:r>
          </a:p>
          <a:p>
            <a:pPr eaLnBrk="1" hangingPunct="1">
              <a:spcBef>
                <a:spcPct val="0"/>
              </a:spcBef>
            </a:pPr>
            <a:r>
              <a:rPr lang="de-DE" i="1" smtClean="0"/>
              <a:t>…“</a:t>
            </a:r>
          </a:p>
        </p:txBody>
      </p:sp>
      <p:sp>
        <p:nvSpPr>
          <p:cNvPr id="7168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5ACFBD-1333-4CCA-B573-84AD73E1FE07}" type="slidenum">
              <a:rPr lang="de-DE"/>
              <a:pPr fontAlgn="base">
                <a:spcBef>
                  <a:spcPct val="0"/>
                </a:spcBef>
                <a:spcAft>
                  <a:spcPct val="0"/>
                </a:spcAft>
                <a:defRPr/>
              </a:pPr>
              <a:t>38</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Folienbildplatzhalter 1"/>
          <p:cNvSpPr>
            <a:spLocks noGrp="1" noRot="1" noChangeAspect="1"/>
          </p:cNvSpPr>
          <p:nvPr>
            <p:ph type="sldImg"/>
          </p:nvPr>
        </p:nvSpPr>
        <p:spPr bwMode="auto">
          <a:noFill/>
          <a:ln>
            <a:solidFill>
              <a:srgbClr val="000000"/>
            </a:solidFill>
            <a:miter lim="800000"/>
            <a:headEnd/>
            <a:tailEnd/>
          </a:ln>
        </p:spPr>
      </p:sp>
      <p:sp>
        <p:nvSpPr>
          <p:cNvPr id="2508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373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2AEBE5-14FD-491E-9D1A-D9A294AEFFD8}" type="slidenum">
              <a:rPr lang="de-DE"/>
              <a:pPr fontAlgn="base">
                <a:spcBef>
                  <a:spcPct val="0"/>
                </a:spcBef>
                <a:spcAft>
                  <a:spcPct val="0"/>
                </a:spcAft>
                <a:defRPr/>
              </a:pPr>
              <a:t>39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TextEdit="1"/>
          </p:cNvSpPr>
          <p:nvPr>
            <p:ph type="sldImg"/>
          </p:nvPr>
        </p:nvSpPr>
        <p:spPr bwMode="auto">
          <a:noFill/>
          <a:ln>
            <a:solidFill>
              <a:srgbClr val="000000"/>
            </a:solidFill>
            <a:miter lim="800000"/>
            <a:headEnd/>
            <a:tailEnd/>
          </a:ln>
        </p:spPr>
      </p:sp>
      <p:sp>
        <p:nvSpPr>
          <p:cNvPr id="18739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Folienbildplatzhalter 1"/>
          <p:cNvSpPr>
            <a:spLocks noGrp="1" noRot="1" noChangeAspect="1"/>
          </p:cNvSpPr>
          <p:nvPr>
            <p:ph type="sldImg"/>
          </p:nvPr>
        </p:nvSpPr>
        <p:spPr bwMode="auto">
          <a:noFill/>
          <a:ln>
            <a:solidFill>
              <a:srgbClr val="000000"/>
            </a:solidFill>
            <a:miter lim="800000"/>
            <a:headEnd/>
            <a:tailEnd/>
          </a:ln>
        </p:spPr>
      </p:sp>
      <p:sp>
        <p:nvSpPr>
          <p:cNvPr id="25293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577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6ADA54-63C1-4BC5-BA02-7EF16075BAC1}" type="slidenum">
              <a:rPr lang="de-DE"/>
              <a:pPr fontAlgn="base">
                <a:spcBef>
                  <a:spcPct val="0"/>
                </a:spcBef>
                <a:spcAft>
                  <a:spcPct val="0"/>
                </a:spcAft>
                <a:defRPr/>
              </a:pPr>
              <a:t>40</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Rot="1" noChangeAspect="1" noTextEdit="1"/>
          </p:cNvSpPr>
          <p:nvPr>
            <p:ph type="sldImg"/>
          </p:nvPr>
        </p:nvSpPr>
        <p:spPr bwMode="auto">
          <a:noFill/>
          <a:ln>
            <a:solidFill>
              <a:srgbClr val="000000"/>
            </a:solidFill>
            <a:miter lim="800000"/>
            <a:headEnd/>
            <a:tailEnd/>
          </a:ln>
        </p:spPr>
      </p:sp>
      <p:sp>
        <p:nvSpPr>
          <p:cNvPr id="25497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Folienbildplatzhalter 1"/>
          <p:cNvSpPr>
            <a:spLocks noGrp="1" noRot="1" noChangeAspect="1" noTextEdit="1"/>
          </p:cNvSpPr>
          <p:nvPr>
            <p:ph type="sldImg"/>
          </p:nvPr>
        </p:nvSpPr>
        <p:spPr bwMode="auto">
          <a:noFill/>
          <a:ln>
            <a:solidFill>
              <a:srgbClr val="000000"/>
            </a:solidFill>
            <a:miter lim="800000"/>
            <a:headEnd/>
            <a:tailEnd/>
          </a:ln>
        </p:spPr>
      </p:sp>
      <p:sp>
        <p:nvSpPr>
          <p:cNvPr id="18944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4579" name="Foliennummernplatzhalt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CB3130A-FACB-4662-B49F-83A80E6146B4}" type="slidenum">
              <a:rPr lang="de-DE" sz="1200">
                <a:latin typeface="+mn-lt"/>
              </a:rPr>
              <a:pPr algn="r">
                <a:defRPr/>
              </a:pPr>
              <a:t>5</a:t>
            </a:fld>
            <a:endParaRPr lang="de-DE"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TextEdit="1"/>
          </p:cNvSpPr>
          <p:nvPr>
            <p:ph type="sldImg"/>
          </p:nvPr>
        </p:nvSpPr>
        <p:spPr bwMode="auto">
          <a:noFill/>
          <a:ln>
            <a:solidFill>
              <a:srgbClr val="000000"/>
            </a:solidFill>
            <a:miter lim="800000"/>
            <a:headEnd/>
            <a:tailEnd/>
          </a:ln>
        </p:spPr>
      </p:sp>
      <p:sp>
        <p:nvSpPr>
          <p:cNvPr id="191490"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Folienbildplatzhalter 1"/>
          <p:cNvSpPr>
            <a:spLocks noGrp="1" noRot="1" noChangeAspect="1" noTextEdit="1"/>
          </p:cNvSpPr>
          <p:nvPr>
            <p:ph type="sldImg"/>
          </p:nvPr>
        </p:nvSpPr>
        <p:spPr bwMode="auto">
          <a:noFill/>
          <a:ln>
            <a:solidFill>
              <a:srgbClr val="000000"/>
            </a:solidFill>
            <a:miter lim="800000"/>
            <a:headEnd/>
            <a:tailEnd/>
          </a:ln>
        </p:spPr>
      </p:sp>
      <p:sp>
        <p:nvSpPr>
          <p:cNvPr id="19353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6627" name="Foliennummernplatzhalt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136D843-A61D-4B3D-BDC5-7155DA164CB1}" type="slidenum">
              <a:rPr lang="de-DE" sz="1200">
                <a:latin typeface="+mn-lt"/>
              </a:rPr>
              <a:pPr algn="r">
                <a:defRPr/>
              </a:pPr>
              <a:t>7</a:t>
            </a:fld>
            <a:endParaRPr lang="de-DE"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lienbildplatzhalter 1"/>
          <p:cNvSpPr>
            <a:spLocks noGrp="1" noRot="1" noChangeAspect="1" noTextEdit="1"/>
          </p:cNvSpPr>
          <p:nvPr>
            <p:ph type="sldImg"/>
          </p:nvPr>
        </p:nvSpPr>
        <p:spPr bwMode="auto">
          <a:noFill/>
          <a:ln>
            <a:solidFill>
              <a:srgbClr val="000000"/>
            </a:solidFill>
            <a:miter lim="800000"/>
            <a:headEnd/>
            <a:tailEnd/>
          </a:ln>
        </p:spPr>
      </p:sp>
      <p:sp>
        <p:nvSpPr>
          <p:cNvPr id="2662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t>Article 6 (1) TEU </a:t>
            </a:r>
          </a:p>
          <a:p>
            <a:pPr eaLnBrk="1" hangingPunct="1">
              <a:spcBef>
                <a:spcPct val="0"/>
              </a:spcBef>
            </a:pPr>
            <a:endParaRPr lang="de-DE" i="1" smtClean="0"/>
          </a:p>
          <a:p>
            <a:pPr eaLnBrk="1" hangingPunct="1">
              <a:spcBef>
                <a:spcPct val="0"/>
              </a:spcBef>
            </a:pPr>
            <a:r>
              <a:rPr lang="en-US" i="1" smtClean="0"/>
              <a:t>“The Union recognises the rights, freedoms and principles set out in the Charter of Fundamental Rights of the European Union of 7 December 2000, as adapted at Strasbourg, on 12 December 2007, which shall have the same legal value as the Treaties.” </a:t>
            </a:r>
            <a:endParaRPr lang="de-DE" i="1" smtClean="0"/>
          </a:p>
        </p:txBody>
      </p:sp>
      <p:sp>
        <p:nvSpPr>
          <p:cNvPr id="22531" name="Foliennummernplatzhalt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1DE05B7-7077-438D-8237-61025AB71878}" type="slidenum">
              <a:rPr lang="de-DE" sz="1200">
                <a:latin typeface="+mn-lt"/>
              </a:rPr>
              <a:pPr algn="r">
                <a:defRPr/>
              </a:pPr>
              <a:t>8</a:t>
            </a:fld>
            <a:endParaRPr lang="de-DE"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Folienbildplatzhalter 1"/>
          <p:cNvSpPr>
            <a:spLocks noGrp="1" noRot="1" noChangeAspec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de-DE" dirty="0" err="1" smtClean="0"/>
              <a:t>Article</a:t>
            </a:r>
            <a:r>
              <a:rPr lang="de-DE" dirty="0" smtClean="0"/>
              <a:t> 4  (1) TEU </a:t>
            </a:r>
          </a:p>
          <a:p>
            <a:pPr eaLnBrk="1" fontAlgn="auto" hangingPunct="1">
              <a:spcBef>
                <a:spcPts val="0"/>
              </a:spcBef>
              <a:spcAft>
                <a:spcPts val="0"/>
              </a:spcAft>
              <a:defRPr/>
            </a:pPr>
            <a:r>
              <a:rPr lang="en-US" dirty="0" smtClean="0"/>
              <a:t>“</a:t>
            </a:r>
            <a:r>
              <a:rPr lang="en-US" i="1" dirty="0" smtClean="0"/>
              <a:t>In accordance with Article 5, competences not conferred upon the Union in </a:t>
            </a:r>
          </a:p>
          <a:p>
            <a:pPr marL="228600" indent="-228600" eaLnBrk="1" fontAlgn="auto" hangingPunct="1">
              <a:spcBef>
                <a:spcPts val="0"/>
              </a:spcBef>
              <a:spcAft>
                <a:spcPts val="0"/>
              </a:spcAft>
              <a:defRPr/>
            </a:pPr>
            <a:r>
              <a:rPr lang="en-US" i="1" dirty="0" smtClean="0"/>
              <a:t>the Treaties remain with the Member States. “</a:t>
            </a:r>
            <a:endParaRPr lang="de-DE" i="1" dirty="0" smtClean="0"/>
          </a:p>
          <a:p>
            <a:pPr eaLnBrk="1" fontAlgn="auto" hangingPunct="1">
              <a:spcBef>
                <a:spcPts val="0"/>
              </a:spcBef>
              <a:spcAft>
                <a:spcPts val="0"/>
              </a:spcAft>
              <a:defRPr/>
            </a:pPr>
            <a:endParaRPr lang="de-DE" dirty="0" smtClean="0"/>
          </a:p>
          <a:p>
            <a:pPr eaLnBrk="1" fontAlgn="auto" hangingPunct="1">
              <a:spcBef>
                <a:spcPts val="0"/>
              </a:spcBef>
              <a:spcAft>
                <a:spcPts val="0"/>
              </a:spcAft>
              <a:defRPr/>
            </a:pPr>
            <a:r>
              <a:rPr lang="de-DE" dirty="0" err="1" smtClean="0"/>
              <a:t>Article</a:t>
            </a:r>
            <a:r>
              <a:rPr lang="de-DE" dirty="0" smtClean="0"/>
              <a:t> 5 (2) TEU</a:t>
            </a:r>
          </a:p>
          <a:p>
            <a:pPr eaLnBrk="1" fontAlgn="auto" hangingPunct="1">
              <a:spcBef>
                <a:spcPts val="0"/>
              </a:spcBef>
              <a:spcAft>
                <a:spcPts val="0"/>
              </a:spcAft>
              <a:defRPr/>
            </a:pPr>
            <a:r>
              <a:rPr lang="en-US" i="1" dirty="0" smtClean="0"/>
              <a:t>“Under the </a:t>
            </a:r>
            <a:r>
              <a:rPr lang="en-US" b="1" i="1" dirty="0" smtClean="0"/>
              <a:t>principle of conferral</a:t>
            </a:r>
            <a:r>
              <a:rPr lang="en-US" i="1" dirty="0" smtClean="0"/>
              <a:t>, the Union shall act only within the limits of the competences conferred upon it by the Member States in the Treaties to attain the objectives set out therein. Competences not conferred upon the Union in the Treaties remain with the Member States.” </a:t>
            </a:r>
          </a:p>
          <a:p>
            <a:pPr eaLnBrk="1" fontAlgn="auto" hangingPunct="1">
              <a:spcBef>
                <a:spcPts val="0"/>
              </a:spcBef>
              <a:spcAft>
                <a:spcPts val="0"/>
              </a:spcAft>
              <a:defRPr/>
            </a:pPr>
            <a:endParaRPr lang="de-DE" i="1" dirty="0" smtClean="0"/>
          </a:p>
          <a:p>
            <a:pPr eaLnBrk="1" fontAlgn="auto" hangingPunct="1">
              <a:spcBef>
                <a:spcPts val="0"/>
              </a:spcBef>
              <a:spcAft>
                <a:spcPts val="0"/>
              </a:spcAft>
              <a:defRPr/>
            </a:pPr>
            <a:r>
              <a:rPr lang="de-DE" dirty="0" smtClean="0"/>
              <a:t>Case C – </a:t>
            </a:r>
            <a:r>
              <a:rPr lang="en-GB" dirty="0" smtClean="0"/>
              <a:t>176/03</a:t>
            </a:r>
            <a:r>
              <a:rPr lang="de-DE" dirty="0" smtClean="0"/>
              <a:t> </a:t>
            </a:r>
            <a:r>
              <a:rPr lang="de-DE" dirty="0" err="1" smtClean="0"/>
              <a:t>Commission</a:t>
            </a:r>
            <a:r>
              <a:rPr lang="de-DE" dirty="0" smtClean="0"/>
              <a:t> v Council, </a:t>
            </a:r>
            <a:r>
              <a:rPr lang="de-DE" dirty="0" err="1" smtClean="0"/>
              <a:t>annulment</a:t>
            </a:r>
            <a:r>
              <a:rPr lang="de-DE" dirty="0" smtClean="0"/>
              <a:t> </a:t>
            </a:r>
            <a:r>
              <a:rPr lang="de-DE" dirty="0" err="1" smtClean="0"/>
              <a:t>of</a:t>
            </a:r>
            <a:r>
              <a:rPr lang="de-DE" dirty="0" smtClean="0"/>
              <a:t> </a:t>
            </a:r>
            <a:r>
              <a:rPr lang="de-DE" dirty="0" err="1" smtClean="0"/>
              <a:t>the</a:t>
            </a:r>
            <a:r>
              <a:rPr lang="de-DE" dirty="0" smtClean="0"/>
              <a:t> </a:t>
            </a:r>
            <a:r>
              <a:rPr lang="en-US" dirty="0" smtClean="0"/>
              <a:t>Council Framework Decision 2003/80/JHA of 27 January 2003 on the protection of the environment through criminal law due to lack of competence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i="1" dirty="0" smtClean="0"/>
              <a:t>“27.      Not only is there no express </a:t>
            </a:r>
            <a:r>
              <a:rPr lang="en-US" b="1" i="1" dirty="0" smtClean="0"/>
              <a:t>conferral of power </a:t>
            </a:r>
            <a:r>
              <a:rPr lang="en-US" i="1" dirty="0" smtClean="0"/>
              <a:t>in that regard, but, given the considerable significance of criminal law for the sovereignty of the Member States, there are no grounds for accepting that this power can have been implicitly transferred to the Community at the time when specific substantive competences, such as those exercised under Article 175 EC, were conferred on it.”</a:t>
            </a:r>
          </a:p>
          <a:p>
            <a:pPr eaLnBrk="1" fontAlgn="auto" hangingPunct="1">
              <a:spcBef>
                <a:spcPts val="0"/>
              </a:spcBef>
              <a:spcAft>
                <a:spcPts val="0"/>
              </a:spcAft>
              <a:defRPr/>
            </a:pPr>
            <a:endParaRPr lang="de-DE" dirty="0"/>
          </a:p>
        </p:txBody>
      </p:sp>
      <p:sp>
        <p:nvSpPr>
          <p:cNvPr id="1741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13F0AB-F825-4C6F-B78E-71CFA2BED2AD}" type="slidenum">
              <a:rPr lang="de-DE"/>
              <a:pPr fontAlgn="base">
                <a:spcBef>
                  <a:spcPct val="0"/>
                </a:spcBef>
                <a:spcAft>
                  <a:spcPct val="0"/>
                </a:spcAft>
                <a:defRPr/>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92A57DBD-5F0C-4632-81C8-0DBEA6DFE705}" type="datetime1">
              <a:rPr lang="de-DE"/>
              <a:pPr>
                <a:defRPr/>
              </a:pPr>
              <a:t>03.06.2015</a:t>
            </a:fld>
            <a:endParaRPr lang="de-DE"/>
          </a:p>
        </p:txBody>
      </p:sp>
      <p:sp>
        <p:nvSpPr>
          <p:cNvPr id="5"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6" name="Foliennummernplatzhalter 5"/>
          <p:cNvSpPr>
            <a:spLocks noGrp="1"/>
          </p:cNvSpPr>
          <p:nvPr>
            <p:ph type="sldNum" sz="quarter" idx="12"/>
          </p:nvPr>
        </p:nvSpPr>
        <p:spPr/>
        <p:txBody>
          <a:bodyPr/>
          <a:lstStyle>
            <a:lvl1pPr>
              <a:defRPr/>
            </a:lvl1pPr>
          </a:lstStyle>
          <a:p>
            <a:pPr>
              <a:defRPr/>
            </a:pPr>
            <a:fld id="{28780E89-D24C-44B3-9F66-55812320B6BB}" type="slidenum">
              <a:rPr lang="de-DE"/>
              <a:pPr>
                <a:defRPr/>
              </a:pPr>
              <a:t>‹N›</a:t>
            </a:fld>
            <a:endParaRPr lang="de-DE"/>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1944648-88F9-4DBB-A174-D8855994E3FD}" type="datetime1">
              <a:rPr lang="de-DE"/>
              <a:pPr>
                <a:defRPr/>
              </a:pPr>
              <a:t>03.06.2015</a:t>
            </a:fld>
            <a:endParaRPr lang="de-DE"/>
          </a:p>
        </p:txBody>
      </p:sp>
      <p:sp>
        <p:nvSpPr>
          <p:cNvPr id="5"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6" name="Foliennummernplatzhalter 5"/>
          <p:cNvSpPr>
            <a:spLocks noGrp="1"/>
          </p:cNvSpPr>
          <p:nvPr>
            <p:ph type="sldNum" sz="quarter" idx="12"/>
          </p:nvPr>
        </p:nvSpPr>
        <p:spPr/>
        <p:txBody>
          <a:bodyPr/>
          <a:lstStyle>
            <a:lvl1pPr>
              <a:defRPr/>
            </a:lvl1pPr>
          </a:lstStyle>
          <a:p>
            <a:pPr>
              <a:defRPr/>
            </a:pPr>
            <a:fld id="{92841556-2CE2-4A75-A6F0-FCC4216DDB9A}" type="slidenum">
              <a:rPr lang="de-DE"/>
              <a:pPr>
                <a:defRPr/>
              </a:pPr>
              <a:t>‹N›</a:t>
            </a:fld>
            <a:endParaRPr lang="de-DE"/>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60D57BB3-2762-4F51-9026-E01BDE3B6149}" type="datetime1">
              <a:rPr lang="de-DE"/>
              <a:pPr>
                <a:defRPr/>
              </a:pPr>
              <a:t>03.06.2015</a:t>
            </a:fld>
            <a:endParaRPr lang="de-DE"/>
          </a:p>
        </p:txBody>
      </p:sp>
      <p:sp>
        <p:nvSpPr>
          <p:cNvPr id="5"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6" name="Foliennummernplatzhalter 5"/>
          <p:cNvSpPr>
            <a:spLocks noGrp="1"/>
          </p:cNvSpPr>
          <p:nvPr>
            <p:ph type="sldNum" sz="quarter" idx="12"/>
          </p:nvPr>
        </p:nvSpPr>
        <p:spPr/>
        <p:txBody>
          <a:bodyPr/>
          <a:lstStyle>
            <a:lvl1pPr>
              <a:defRPr/>
            </a:lvl1pPr>
          </a:lstStyle>
          <a:p>
            <a:pPr>
              <a:defRPr/>
            </a:pPr>
            <a:fld id="{3C13F3FE-ECB5-48A0-9561-94E4E9906042}" type="slidenum">
              <a:rPr lang="de-DE"/>
              <a:pPr>
                <a:defRPr/>
              </a:pPr>
              <a:t>‹N›</a:t>
            </a:fld>
            <a:endParaRPr lang="de-DE"/>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SmartArt 2"/>
          <p:cNvSpPr>
            <a:spLocks noGrp="1"/>
          </p:cNvSpPr>
          <p:nvPr>
            <p:ph type="dgm" idx="1"/>
          </p:nvPr>
        </p:nvSpPr>
        <p:spPr>
          <a:xfrm>
            <a:off x="457200" y="1600200"/>
            <a:ext cx="8229600" cy="4525963"/>
          </a:xfrm>
        </p:spPr>
        <p:txBody>
          <a:bodyPr/>
          <a:lstStyle/>
          <a:p>
            <a:pPr lvl="0"/>
            <a:endParaRPr lang="it-IT" noProof="0"/>
          </a:p>
        </p:txBody>
      </p:sp>
      <p:sp>
        <p:nvSpPr>
          <p:cNvPr id="4" name="Datumsplatzhalter 3"/>
          <p:cNvSpPr>
            <a:spLocks noGrp="1"/>
          </p:cNvSpPr>
          <p:nvPr>
            <p:ph type="dt" sz="half" idx="10"/>
          </p:nvPr>
        </p:nvSpPr>
        <p:spPr/>
        <p:txBody>
          <a:bodyPr/>
          <a:lstStyle>
            <a:lvl1pPr>
              <a:defRPr/>
            </a:lvl1pPr>
          </a:lstStyle>
          <a:p>
            <a:pPr>
              <a:defRPr/>
            </a:pPr>
            <a:fld id="{538E3B1E-3EFD-43B7-A711-2D0CD3834612}" type="datetime1">
              <a:rPr lang="de-DE"/>
              <a:pPr>
                <a:defRPr/>
              </a:pPr>
              <a:t>03.06.2015</a:t>
            </a:fld>
            <a:endParaRPr lang="de-DE"/>
          </a:p>
        </p:txBody>
      </p:sp>
      <p:sp>
        <p:nvSpPr>
          <p:cNvPr id="5"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6" name="Foliennummernplatzhalter 5"/>
          <p:cNvSpPr>
            <a:spLocks noGrp="1"/>
          </p:cNvSpPr>
          <p:nvPr>
            <p:ph type="sldNum" sz="quarter" idx="12"/>
          </p:nvPr>
        </p:nvSpPr>
        <p:spPr/>
        <p:txBody>
          <a:bodyPr/>
          <a:lstStyle>
            <a:lvl1pPr>
              <a:defRPr/>
            </a:lvl1pPr>
          </a:lstStyle>
          <a:p>
            <a:pPr>
              <a:defRPr/>
            </a:pPr>
            <a:fld id="{68D580C6-18D4-4C85-8BF6-069B49911337}" type="slidenum">
              <a:rPr lang="de-DE"/>
              <a:pPr>
                <a:defRPr/>
              </a:pPr>
              <a:t>‹N›</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umsplatzhalter 3"/>
          <p:cNvSpPr>
            <a:spLocks noGrp="1"/>
          </p:cNvSpPr>
          <p:nvPr>
            <p:ph type="dt" sz="half" idx="10"/>
          </p:nvPr>
        </p:nvSpPr>
        <p:spPr/>
        <p:txBody>
          <a:bodyPr/>
          <a:lstStyle>
            <a:lvl1pPr>
              <a:defRPr/>
            </a:lvl1pPr>
          </a:lstStyle>
          <a:p>
            <a:pPr>
              <a:defRPr/>
            </a:pPr>
            <a:fld id="{19C3BCBC-2364-44DF-86AC-ED32DFDCC913}" type="datetime1">
              <a:rPr lang="de-DE"/>
              <a:pPr>
                <a:defRPr/>
              </a:pPr>
              <a:t>03.06.2015</a:t>
            </a:fld>
            <a:endParaRPr lang="de-DE"/>
          </a:p>
        </p:txBody>
      </p:sp>
      <p:sp>
        <p:nvSpPr>
          <p:cNvPr id="6"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7" name="Foliennummernplatzhalter 5"/>
          <p:cNvSpPr>
            <a:spLocks noGrp="1"/>
          </p:cNvSpPr>
          <p:nvPr>
            <p:ph type="sldNum" sz="quarter" idx="12"/>
          </p:nvPr>
        </p:nvSpPr>
        <p:spPr/>
        <p:txBody>
          <a:bodyPr/>
          <a:lstStyle>
            <a:lvl1pPr>
              <a:defRPr/>
            </a:lvl1pPr>
          </a:lstStyle>
          <a:p>
            <a:pPr>
              <a:defRPr/>
            </a:pPr>
            <a:fld id="{E02AD80E-81DE-4662-B345-B04C342440FD}" type="slidenum">
              <a:rPr lang="de-DE"/>
              <a:pPr>
                <a:defRPr/>
              </a:pPr>
              <a:t>‹N›</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C4150EA-1A3C-4624-96D5-EDB7AE6AA918}" type="datetime1">
              <a:rPr lang="de-DE"/>
              <a:pPr>
                <a:defRPr/>
              </a:pPr>
              <a:t>03.06.2015</a:t>
            </a:fld>
            <a:endParaRPr lang="de-DE"/>
          </a:p>
        </p:txBody>
      </p:sp>
      <p:sp>
        <p:nvSpPr>
          <p:cNvPr id="5"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6" name="Foliennummernplatzhalter 5"/>
          <p:cNvSpPr>
            <a:spLocks noGrp="1"/>
          </p:cNvSpPr>
          <p:nvPr>
            <p:ph type="sldNum" sz="quarter" idx="12"/>
          </p:nvPr>
        </p:nvSpPr>
        <p:spPr/>
        <p:txBody>
          <a:bodyPr/>
          <a:lstStyle>
            <a:lvl1pPr>
              <a:defRPr/>
            </a:lvl1pPr>
          </a:lstStyle>
          <a:p>
            <a:pPr>
              <a:defRPr/>
            </a:pPr>
            <a:fld id="{1FC83646-BFE4-44F1-8F45-49E1AAECE06E}" type="slidenum">
              <a:rPr lang="de-DE"/>
              <a:pPr>
                <a:defRPr/>
              </a:pPr>
              <a:t>‹N›</a:t>
            </a:fld>
            <a:endParaRPr lang="de-DE"/>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953A2473-36E0-4BD1-B35E-C0CFF38AC128}" type="datetime1">
              <a:rPr lang="de-DE"/>
              <a:pPr>
                <a:defRPr/>
              </a:pPr>
              <a:t>03.06.2015</a:t>
            </a:fld>
            <a:endParaRPr lang="de-DE"/>
          </a:p>
        </p:txBody>
      </p:sp>
      <p:sp>
        <p:nvSpPr>
          <p:cNvPr id="5"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6" name="Foliennummernplatzhalter 5"/>
          <p:cNvSpPr>
            <a:spLocks noGrp="1"/>
          </p:cNvSpPr>
          <p:nvPr>
            <p:ph type="sldNum" sz="quarter" idx="12"/>
          </p:nvPr>
        </p:nvSpPr>
        <p:spPr/>
        <p:txBody>
          <a:bodyPr/>
          <a:lstStyle>
            <a:lvl1pPr>
              <a:defRPr/>
            </a:lvl1pPr>
          </a:lstStyle>
          <a:p>
            <a:pPr>
              <a:defRPr/>
            </a:pPr>
            <a:fld id="{60EA2AF3-208B-4FDF-9ADA-9E8253AE9A4E}" type="slidenum">
              <a:rPr lang="de-DE"/>
              <a:pPr>
                <a:defRPr/>
              </a:pPr>
              <a:t>‹N›</a:t>
            </a:fld>
            <a:endParaRPr lang="de-DE"/>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E0B7A940-1EB6-43DA-AF02-D5AEF2EFA875}" type="datetime1">
              <a:rPr lang="de-DE"/>
              <a:pPr>
                <a:defRPr/>
              </a:pPr>
              <a:t>03.06.2015</a:t>
            </a:fld>
            <a:endParaRPr lang="de-DE"/>
          </a:p>
        </p:txBody>
      </p:sp>
      <p:sp>
        <p:nvSpPr>
          <p:cNvPr id="6"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7" name="Foliennummernplatzhalter 5"/>
          <p:cNvSpPr>
            <a:spLocks noGrp="1"/>
          </p:cNvSpPr>
          <p:nvPr>
            <p:ph type="sldNum" sz="quarter" idx="12"/>
          </p:nvPr>
        </p:nvSpPr>
        <p:spPr/>
        <p:txBody>
          <a:bodyPr/>
          <a:lstStyle>
            <a:lvl1pPr>
              <a:defRPr/>
            </a:lvl1pPr>
          </a:lstStyle>
          <a:p>
            <a:pPr>
              <a:defRPr/>
            </a:pPr>
            <a:fld id="{F0741C8C-92BA-41DD-9113-2B4613466913}" type="slidenum">
              <a:rPr lang="de-DE"/>
              <a:pPr>
                <a:defRPr/>
              </a:pPr>
              <a:t>‹N›</a:t>
            </a:fld>
            <a:endParaRPr lang="de-DE"/>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0CB3116F-09C4-42C4-B790-45D0B406CC42}" type="datetime1">
              <a:rPr lang="de-DE"/>
              <a:pPr>
                <a:defRPr/>
              </a:pPr>
              <a:t>03.06.2015</a:t>
            </a:fld>
            <a:endParaRPr lang="de-DE"/>
          </a:p>
        </p:txBody>
      </p:sp>
      <p:sp>
        <p:nvSpPr>
          <p:cNvPr id="8"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9" name="Foliennummernplatzhalter 5"/>
          <p:cNvSpPr>
            <a:spLocks noGrp="1"/>
          </p:cNvSpPr>
          <p:nvPr>
            <p:ph type="sldNum" sz="quarter" idx="12"/>
          </p:nvPr>
        </p:nvSpPr>
        <p:spPr/>
        <p:txBody>
          <a:bodyPr/>
          <a:lstStyle>
            <a:lvl1pPr>
              <a:defRPr/>
            </a:lvl1pPr>
          </a:lstStyle>
          <a:p>
            <a:pPr>
              <a:defRPr/>
            </a:pPr>
            <a:fld id="{1C47A9B1-A3F1-48ED-B8BD-8F81D9724C03}" type="slidenum">
              <a:rPr lang="de-DE"/>
              <a:pPr>
                <a:defRPr/>
              </a:pPr>
              <a:t>‹N›</a:t>
            </a:fld>
            <a:endParaRPr lang="de-DE"/>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B74B6890-928F-4285-B6B0-06D7548CB58B}" type="datetime1">
              <a:rPr lang="de-DE"/>
              <a:pPr>
                <a:defRPr/>
              </a:pPr>
              <a:t>03.06.2015</a:t>
            </a:fld>
            <a:endParaRPr lang="de-DE"/>
          </a:p>
        </p:txBody>
      </p:sp>
      <p:sp>
        <p:nvSpPr>
          <p:cNvPr id="4"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5" name="Foliennummernplatzhalter 5"/>
          <p:cNvSpPr>
            <a:spLocks noGrp="1"/>
          </p:cNvSpPr>
          <p:nvPr>
            <p:ph type="sldNum" sz="quarter" idx="12"/>
          </p:nvPr>
        </p:nvSpPr>
        <p:spPr/>
        <p:txBody>
          <a:bodyPr/>
          <a:lstStyle>
            <a:lvl1pPr>
              <a:defRPr/>
            </a:lvl1pPr>
          </a:lstStyle>
          <a:p>
            <a:pPr>
              <a:defRPr/>
            </a:pPr>
            <a:fld id="{A0358941-B7C6-4CA3-9F54-939633983E23}" type="slidenum">
              <a:rPr lang="de-DE"/>
              <a:pPr>
                <a:defRPr/>
              </a:pPr>
              <a:t>‹N›</a:t>
            </a:fld>
            <a:endParaRPr lang="de-DE"/>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020055C5-22D3-404E-B991-CE684965C311}" type="datetime1">
              <a:rPr lang="de-DE"/>
              <a:pPr>
                <a:defRPr/>
              </a:pPr>
              <a:t>03.06.2015</a:t>
            </a:fld>
            <a:endParaRPr lang="de-DE"/>
          </a:p>
        </p:txBody>
      </p:sp>
      <p:sp>
        <p:nvSpPr>
          <p:cNvPr id="3"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4" name="Foliennummernplatzhalter 5"/>
          <p:cNvSpPr>
            <a:spLocks noGrp="1"/>
          </p:cNvSpPr>
          <p:nvPr>
            <p:ph type="sldNum" sz="quarter" idx="12"/>
          </p:nvPr>
        </p:nvSpPr>
        <p:spPr/>
        <p:txBody>
          <a:bodyPr/>
          <a:lstStyle>
            <a:lvl1pPr>
              <a:defRPr/>
            </a:lvl1pPr>
          </a:lstStyle>
          <a:p>
            <a:pPr>
              <a:defRPr/>
            </a:pPr>
            <a:fld id="{D309C742-8E56-4CCF-938F-97CD1422CC06}" type="slidenum">
              <a:rPr lang="de-DE"/>
              <a:pPr>
                <a:defRPr/>
              </a:pPr>
              <a:t>‹N›</a:t>
            </a:fld>
            <a:endParaRPr lang="de-DE"/>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89EF7EA1-15F9-41B9-BC02-B6651070EB73}" type="datetime1">
              <a:rPr lang="de-DE"/>
              <a:pPr>
                <a:defRPr/>
              </a:pPr>
              <a:t>03.06.2015</a:t>
            </a:fld>
            <a:endParaRPr lang="de-DE"/>
          </a:p>
        </p:txBody>
      </p:sp>
      <p:sp>
        <p:nvSpPr>
          <p:cNvPr id="6"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7" name="Foliennummernplatzhalter 5"/>
          <p:cNvSpPr>
            <a:spLocks noGrp="1"/>
          </p:cNvSpPr>
          <p:nvPr>
            <p:ph type="sldNum" sz="quarter" idx="12"/>
          </p:nvPr>
        </p:nvSpPr>
        <p:spPr/>
        <p:txBody>
          <a:bodyPr/>
          <a:lstStyle>
            <a:lvl1pPr>
              <a:defRPr/>
            </a:lvl1pPr>
          </a:lstStyle>
          <a:p>
            <a:pPr>
              <a:defRPr/>
            </a:pPr>
            <a:fld id="{36371913-3968-4D68-9AC3-7902567A27D0}" type="slidenum">
              <a:rPr lang="de-DE"/>
              <a:pPr>
                <a:defRPr/>
              </a:pPr>
              <a:t>‹N›</a:t>
            </a:fld>
            <a:endParaRPr lang="de-DE"/>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831E9ACD-6815-4689-8431-653863AFF993}" type="datetime1">
              <a:rPr lang="de-DE"/>
              <a:pPr>
                <a:defRPr/>
              </a:pPr>
              <a:t>03.06.2015</a:t>
            </a:fld>
            <a:endParaRPr lang="de-DE"/>
          </a:p>
        </p:txBody>
      </p:sp>
      <p:sp>
        <p:nvSpPr>
          <p:cNvPr id="6" name="Fußzeilenplatzhalter 4"/>
          <p:cNvSpPr>
            <a:spLocks noGrp="1"/>
          </p:cNvSpPr>
          <p:nvPr>
            <p:ph type="ftr" sz="quarter" idx="11"/>
          </p:nvPr>
        </p:nvSpPr>
        <p:spPr/>
        <p:txBody>
          <a:bodyPr/>
          <a:lstStyle>
            <a:lvl1pPr>
              <a:defRPr/>
            </a:lvl1pPr>
          </a:lstStyle>
          <a:p>
            <a:pPr>
              <a:defRPr/>
            </a:pPr>
            <a:r>
              <a:rPr lang="en-US"/>
              <a:t>NIM/AEAJ  workshop in Bucharest on 7 - 8 May 2015</a:t>
            </a:r>
            <a:endParaRPr lang="de-DE"/>
          </a:p>
        </p:txBody>
      </p:sp>
      <p:sp>
        <p:nvSpPr>
          <p:cNvPr id="7" name="Foliennummernplatzhalter 5"/>
          <p:cNvSpPr>
            <a:spLocks noGrp="1"/>
          </p:cNvSpPr>
          <p:nvPr>
            <p:ph type="sldNum" sz="quarter" idx="12"/>
          </p:nvPr>
        </p:nvSpPr>
        <p:spPr/>
        <p:txBody>
          <a:bodyPr/>
          <a:lstStyle>
            <a:lvl1pPr>
              <a:defRPr/>
            </a:lvl1pPr>
          </a:lstStyle>
          <a:p>
            <a:pPr>
              <a:defRPr/>
            </a:pPr>
            <a:fld id="{CAE629E6-5D49-423D-8211-543548455D73}" type="slidenum">
              <a:rPr lang="de-DE"/>
              <a:pPr>
                <a:defRPr/>
              </a:pPr>
              <a:t>‹N›</a:t>
            </a:fld>
            <a:endParaRPr lang="de-DE"/>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5559100-818C-45B4-8CDE-4DEB207BD2EC}" type="datetime1">
              <a:rPr lang="de-DE"/>
              <a:pPr>
                <a:defRPr/>
              </a:pPr>
              <a:t>03.06.2015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NIM/AEAJ  workshop in Bucharest on 7 - 8 May 2015</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E593DF2-AC14-4F4A-B27C-00C122CE5EF5}" type="slidenum">
              <a:rPr lang="de-DE"/>
              <a:pPr>
                <a:defRPr/>
              </a:pPr>
              <a:t>‹N›</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ransition spd="slow">
    <p:wipe dir="r"/>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r>
              <a:rPr lang="it-IT" smtClean="0"/>
              <a:t>        </a:t>
            </a:r>
          </a:p>
        </p:txBody>
      </p:sp>
      <p:sp>
        <p:nvSpPr>
          <p:cNvPr id="16386" name="Rectangle 3"/>
          <p:cNvSpPr>
            <a:spLocks noGrp="1"/>
          </p:cNvSpPr>
          <p:nvPr>
            <p:ph type="body" idx="1"/>
          </p:nvPr>
        </p:nvSpPr>
        <p:spPr/>
        <p:txBody>
          <a:bodyPr/>
          <a:lstStyle/>
          <a:p>
            <a:endParaRPr lang="it-IT" smtClean="0"/>
          </a:p>
        </p:txBody>
      </p:sp>
      <p:pic>
        <p:nvPicPr>
          <p:cNvPr id="16387" name="Picture 4" descr="Immagine 14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Titel 1"/>
          <p:cNvSpPr>
            <a:spLocks/>
          </p:cNvSpPr>
          <p:nvPr/>
        </p:nvSpPr>
        <p:spPr bwMode="auto">
          <a:xfrm>
            <a:off x="539750" y="404813"/>
            <a:ext cx="8229600" cy="2447925"/>
          </a:xfrm>
          <a:prstGeom prst="rect">
            <a:avLst/>
          </a:prstGeom>
          <a:noFill/>
          <a:ln w="9525">
            <a:noFill/>
            <a:miter lim="800000"/>
            <a:headEnd/>
            <a:tailEnd/>
          </a:ln>
        </p:spPr>
        <p:txBody>
          <a:bodyPr anchor="ctr"/>
          <a:lstStyle/>
          <a:p>
            <a:pPr algn="ctr"/>
            <a:r>
              <a:rPr lang="en-US" sz="5400" b="1"/>
              <a:t>General principles of EU environmental law</a:t>
            </a:r>
            <a:endParaRPr lang="de-DE" sz="5400" b="1"/>
          </a:p>
        </p:txBody>
      </p:sp>
      <p:sp>
        <p:nvSpPr>
          <p:cNvPr id="2" name="Titel 1"/>
          <p:cNvSpPr>
            <a:spLocks/>
          </p:cNvSpPr>
          <p:nvPr/>
        </p:nvSpPr>
        <p:spPr bwMode="auto">
          <a:xfrm>
            <a:off x="395288" y="2852738"/>
            <a:ext cx="8229600" cy="1439862"/>
          </a:xfrm>
          <a:prstGeom prst="rect">
            <a:avLst/>
          </a:prstGeom>
          <a:noFill/>
          <a:ln w="9525">
            <a:noFill/>
            <a:miter lim="800000"/>
            <a:headEnd/>
            <a:tailEnd/>
          </a:ln>
        </p:spPr>
        <p:txBody>
          <a:bodyPr anchor="ctr"/>
          <a:lstStyle/>
          <a:p>
            <a:pPr algn="ctr"/>
            <a:r>
              <a:rPr lang="de-DE" sz="2400" b="1"/>
              <a:t>By Gianmario Palliggiano</a:t>
            </a:r>
          </a:p>
        </p:txBody>
      </p:sp>
      <p:sp>
        <p:nvSpPr>
          <p:cNvPr id="3" name="Titel 1"/>
          <p:cNvSpPr>
            <a:spLocks/>
          </p:cNvSpPr>
          <p:nvPr/>
        </p:nvSpPr>
        <p:spPr bwMode="auto">
          <a:xfrm>
            <a:off x="611188" y="5084763"/>
            <a:ext cx="8229600" cy="936625"/>
          </a:xfrm>
          <a:prstGeom prst="rect">
            <a:avLst/>
          </a:prstGeom>
          <a:noFill/>
          <a:ln w="9525">
            <a:noFill/>
            <a:miter lim="800000"/>
            <a:headEnd/>
            <a:tailEnd/>
          </a:ln>
        </p:spPr>
        <p:txBody>
          <a:bodyPr anchor="ctr"/>
          <a:lstStyle/>
          <a:p>
            <a:pPr algn="ctr"/>
            <a:r>
              <a:rPr lang="en-US" b="1"/>
              <a:t>Association of Bulgarian administrative judge/AEAJ </a:t>
            </a:r>
          </a:p>
          <a:p>
            <a:pPr algn="ctr"/>
            <a:r>
              <a:rPr lang="en-US" b="1"/>
              <a:t>Workshop in Sofia on 4 -5 Jun 2015</a:t>
            </a:r>
            <a:endParaRPr lang="de-DE" b="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ppt_x"/>
                                          </p:val>
                                        </p:tav>
                                        <p:tav tm="100000">
                                          <p:val>
                                            <p:strVal val="#ppt_x"/>
                                          </p:val>
                                        </p:tav>
                                      </p:tavLst>
                                    </p:anim>
                                    <p:anim calcmode="lin" valueType="num">
                                      <p:cBhvr additive="base">
                                        <p:cTn id="20"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3"/>
          <p:cNvSpPr>
            <a:spLocks noGrp="1"/>
          </p:cNvSpPr>
          <p:nvPr>
            <p:ph type="body" idx="1"/>
          </p:nvPr>
        </p:nvSpPr>
        <p:spPr>
          <a:xfrm>
            <a:off x="457200" y="1600200"/>
            <a:ext cx="8218488" cy="4133850"/>
          </a:xfrm>
          <a:ln w="38100">
            <a:solidFill>
              <a:srgbClr val="0000FF"/>
            </a:solidFill>
          </a:ln>
        </p:spPr>
        <p:txBody>
          <a:bodyPr/>
          <a:lstStyle/>
          <a:p>
            <a:pPr marL="87313" indent="-87313" algn="ctr">
              <a:lnSpc>
                <a:spcPct val="80000"/>
              </a:lnSpc>
              <a:buFont typeface="Arial" charset="0"/>
              <a:buNone/>
            </a:pPr>
            <a:r>
              <a:rPr lang="it-IT" sz="2000" b="1" smtClean="0">
                <a:solidFill>
                  <a:srgbClr val="DA2906"/>
                </a:solidFill>
                <a:effectLst>
                  <a:outerShdw blurRad="38100" dist="38100" dir="2700000" algn="tl">
                    <a:srgbClr val="000000"/>
                  </a:outerShdw>
                </a:effectLst>
                <a:latin typeface="Arial" charset="0"/>
              </a:rPr>
              <a:t>EUROPEAN GENERAL PRINCIPLES WITH</a:t>
            </a:r>
          </a:p>
          <a:p>
            <a:pPr marL="87313" indent="-87313" algn="ctr">
              <a:lnSpc>
                <a:spcPct val="80000"/>
              </a:lnSpc>
              <a:buFont typeface="Arial" charset="0"/>
              <a:buNone/>
            </a:pPr>
            <a:r>
              <a:rPr lang="it-IT" sz="2000" b="1" smtClean="0">
                <a:solidFill>
                  <a:srgbClr val="DA2906"/>
                </a:solidFill>
                <a:effectLst>
                  <a:outerShdw blurRad="38100" dist="38100" dir="2700000" algn="tl">
                    <a:srgbClr val="000000"/>
                  </a:outerShdw>
                </a:effectLst>
                <a:latin typeface="Arial" charset="0"/>
              </a:rPr>
              <a:t>INDIRECT EFFECTS ON THE ENVIROMENT PROTECTION</a:t>
            </a:r>
          </a:p>
          <a:p>
            <a:pPr marL="87313" indent="-87313" algn="ctr">
              <a:lnSpc>
                <a:spcPct val="80000"/>
              </a:lnSpc>
              <a:buFont typeface="Arial" charset="0"/>
              <a:buNone/>
            </a:pPr>
            <a:endParaRPr lang="it-IT" sz="1800" b="1" smtClean="0">
              <a:solidFill>
                <a:srgbClr val="DA2906"/>
              </a:solidFill>
              <a:effectLst>
                <a:outerShdw blurRad="38100" dist="38100" dir="2700000" algn="tl">
                  <a:srgbClr val="000000"/>
                </a:outerShdw>
              </a:effectLst>
              <a:latin typeface="Arial" charset="0"/>
            </a:endParaRPr>
          </a:p>
          <a:p>
            <a:pPr marL="87313" indent="-87313">
              <a:lnSpc>
                <a:spcPct val="80000"/>
              </a:lnSpc>
              <a:buFontTx/>
              <a:buChar char="-"/>
            </a:pPr>
            <a:r>
              <a:rPr lang="it-IT" sz="1800" b="1" smtClean="0">
                <a:latin typeface="Arial" charset="0"/>
              </a:rPr>
              <a:t> </a:t>
            </a:r>
            <a:r>
              <a:rPr lang="it-IT" sz="2000" b="1" smtClean="0">
                <a:latin typeface="Arial" charset="0"/>
              </a:rPr>
              <a:t>CONFERRAL (art. 5 TEU, ex</a:t>
            </a:r>
            <a:r>
              <a:rPr lang="it-IT" sz="2000" smtClean="0">
                <a:latin typeface="Arial" charset="0"/>
              </a:rPr>
              <a:t> </a:t>
            </a:r>
            <a:r>
              <a:rPr lang="it-IT" sz="2000" b="1" smtClean="0">
                <a:latin typeface="Arial" charset="0"/>
              </a:rPr>
              <a:t>art. 5 TEC</a:t>
            </a:r>
            <a:r>
              <a:rPr lang="it-IT" sz="2000" smtClean="0">
                <a:latin typeface="Arial" charset="0"/>
              </a:rPr>
              <a:t>)</a:t>
            </a:r>
          </a:p>
          <a:p>
            <a:pPr marL="87313" indent="-87313" algn="just">
              <a:lnSpc>
                <a:spcPct val="80000"/>
              </a:lnSpc>
              <a:buFontTx/>
              <a:buNone/>
            </a:pPr>
            <a:r>
              <a:rPr lang="en-US" sz="1800" smtClean="0">
                <a:latin typeface="Arial" charset="0"/>
              </a:rPr>
              <a:t>	The limits of Union competences are governed by the principle of </a:t>
            </a:r>
            <a:r>
              <a:rPr lang="en-US" sz="1800" b="1" smtClean="0">
                <a:solidFill>
                  <a:srgbClr val="DA2906"/>
                </a:solidFill>
                <a:latin typeface="Arial" charset="0"/>
              </a:rPr>
              <a:t>conferral</a:t>
            </a:r>
          </a:p>
          <a:p>
            <a:pPr marL="87313" indent="-87313" algn="just">
              <a:lnSpc>
                <a:spcPct val="80000"/>
              </a:lnSpc>
              <a:buFontTx/>
              <a:buNone/>
            </a:pPr>
            <a:r>
              <a:rPr lang="en-US" sz="1800" smtClean="0">
                <a:latin typeface="Arial" charset="0"/>
              </a:rPr>
              <a:t>	Under the principle of conferral, the </a:t>
            </a:r>
            <a:r>
              <a:rPr lang="en-US" sz="1800" b="1" u="sng" smtClean="0">
                <a:latin typeface="Arial" charset="0"/>
              </a:rPr>
              <a:t>Union shall act</a:t>
            </a:r>
            <a:r>
              <a:rPr lang="en-US" sz="1800" smtClean="0">
                <a:latin typeface="Arial" charset="0"/>
              </a:rPr>
              <a:t> only </a:t>
            </a:r>
            <a:r>
              <a:rPr lang="en-US" sz="1800" b="1" u="sng" smtClean="0">
                <a:latin typeface="Arial" charset="0"/>
              </a:rPr>
              <a:t>within the limits of the competences</a:t>
            </a:r>
            <a:r>
              <a:rPr lang="en-US" sz="1800" smtClean="0">
                <a:latin typeface="Arial" charset="0"/>
              </a:rPr>
              <a:t> conferred upon it by the Member States in the Treaties to attain the objectives set out therein.</a:t>
            </a:r>
          </a:p>
          <a:p>
            <a:pPr marL="87313" indent="-87313" algn="just">
              <a:lnSpc>
                <a:spcPct val="80000"/>
              </a:lnSpc>
              <a:buFontTx/>
              <a:buNone/>
            </a:pPr>
            <a:r>
              <a:rPr lang="en-US" sz="1800" smtClean="0">
                <a:latin typeface="Arial" charset="0"/>
              </a:rPr>
              <a:t>	Competences not conferred upon the Union in the Treaties remain with the Member States</a:t>
            </a:r>
          </a:p>
          <a:p>
            <a:pPr marL="87313" indent="-87313" algn="just">
              <a:lnSpc>
                <a:spcPct val="80000"/>
              </a:lnSpc>
              <a:buFontTx/>
              <a:buNone/>
            </a:pPr>
            <a:endParaRPr lang="en-US" sz="1800" smtClean="0">
              <a:latin typeface="Arial" charset="0"/>
            </a:endParaRPr>
          </a:p>
          <a:p>
            <a:pPr marL="87313" indent="-87313" algn="just">
              <a:lnSpc>
                <a:spcPct val="80000"/>
              </a:lnSpc>
              <a:buFontTx/>
              <a:buNone/>
            </a:pPr>
            <a:r>
              <a:rPr lang="en-US" sz="1800" smtClean="0">
                <a:latin typeface="Arial" charset="0"/>
              </a:rPr>
              <a:t>The use of Union competences is governed by the principles of:</a:t>
            </a:r>
            <a:endParaRPr lang="it-IT" sz="1800" smtClean="0">
              <a:latin typeface="Arial" charset="0"/>
            </a:endParaRPr>
          </a:p>
          <a:p>
            <a:pPr marL="87313" indent="-87313" algn="just">
              <a:lnSpc>
                <a:spcPct val="80000"/>
              </a:lnSpc>
              <a:buFontTx/>
              <a:buNone/>
            </a:pPr>
            <a:r>
              <a:rPr lang="it-IT" sz="1800" b="1" smtClean="0">
                <a:latin typeface="Arial" charset="0"/>
              </a:rPr>
              <a:t>- </a:t>
            </a:r>
            <a:r>
              <a:rPr lang="it-IT" sz="2000" b="1" smtClean="0">
                <a:latin typeface="Arial" charset="0"/>
              </a:rPr>
              <a:t>SUBSIDIARITY</a:t>
            </a:r>
          </a:p>
          <a:p>
            <a:pPr marL="87313" indent="-87313" algn="just">
              <a:lnSpc>
                <a:spcPct val="80000"/>
              </a:lnSpc>
              <a:buFontTx/>
              <a:buNone/>
            </a:pPr>
            <a:r>
              <a:rPr lang="it-IT" sz="1800" b="1" smtClean="0">
                <a:latin typeface="Arial" charset="0"/>
              </a:rPr>
              <a:t>- </a:t>
            </a:r>
            <a:r>
              <a:rPr lang="it-IT" sz="2000" b="1" smtClean="0">
                <a:latin typeface="Arial" charset="0"/>
              </a:rPr>
              <a:t>PROPORTIONALITY</a:t>
            </a:r>
          </a:p>
        </p:txBody>
      </p:sp>
      <p:sp>
        <p:nvSpPr>
          <p:cNvPr id="196610" name="Titel 1"/>
          <p:cNvSpPr>
            <a:spLocks noGrp="1"/>
          </p:cNvSpPr>
          <p:nvPr>
            <p:ph type="title"/>
          </p:nvPr>
        </p:nvSpPr>
        <p:spPr>
          <a:xfrm>
            <a:off x="468313" y="333375"/>
            <a:ext cx="8229600" cy="1143000"/>
          </a:xfrm>
          <a:ln w="38100">
            <a:solidFill>
              <a:srgbClr val="0000FF"/>
            </a:solidFill>
          </a:ln>
        </p:spPr>
        <p:txBody>
          <a:bodyPr/>
          <a:lstStyle/>
          <a:p>
            <a:pPr eaLnBrk="1" hangingPunct="1"/>
            <a:r>
              <a:rPr lang="en-GB" sz="4000" b="1" smtClean="0">
                <a:latin typeface="Arial" charset="0"/>
              </a:rPr>
              <a:t>Primary legislation</a:t>
            </a:r>
            <a:r>
              <a:rPr lang="en-GB" b="1" smtClean="0">
                <a:solidFill>
                  <a:srgbClr val="DA2906"/>
                </a:solidFill>
              </a:rPr>
              <a:t> </a:t>
            </a:r>
          </a:p>
        </p:txBody>
      </p:sp>
      <p:sp>
        <p:nvSpPr>
          <p:cNvPr id="196612" name="Fußzeilenplatzhalter 3"/>
          <p:cNvSpPr txBox="1">
            <a:spLocks noGrp="1"/>
          </p:cNvSpPr>
          <p:nvPr/>
        </p:nvSpPr>
        <p:spPr bwMode="auto">
          <a:xfrm>
            <a:off x="2195513" y="5949950"/>
            <a:ext cx="4681537" cy="771525"/>
          </a:xfrm>
          <a:prstGeom prst="rect">
            <a:avLst/>
          </a:prstGeom>
          <a:noFill/>
          <a:ln w="9525">
            <a:solidFill>
              <a:srgbClr val="0000FF"/>
            </a:solidFill>
            <a:miter lim="800000"/>
            <a:headEnd/>
            <a:tailEnd/>
          </a:ln>
        </p:spPr>
        <p:txBody>
          <a:bodyPr anchor="ctr"/>
          <a:lstStyle/>
          <a:p>
            <a:pPr algn="ctr"/>
            <a:endParaRPr lang="en-US" sz="1400" b="1">
              <a:latin typeface="Calibri" pitchFamily="34" charset="0"/>
            </a:endParaRPr>
          </a:p>
          <a:p>
            <a:pPr algn="ctr"/>
            <a:r>
              <a:rPr lang="en-US" sz="1200" b="1">
                <a:solidFill>
                  <a:srgbClr val="170ED2"/>
                </a:solidFill>
              </a:rPr>
              <a:t>Association of Bulgarian   administrative judge/AEAJ </a:t>
            </a:r>
          </a:p>
          <a:p>
            <a:pPr algn="ctr"/>
            <a:r>
              <a:rPr lang="en-US" sz="1200" b="1">
                <a:solidFill>
                  <a:srgbClr val="170ED2"/>
                </a:solidFill>
              </a:rPr>
              <a:t>Workshop in Sofia on 4 -5 Jun 2015</a:t>
            </a:r>
          </a:p>
          <a:p>
            <a:pPr algn="ctr"/>
            <a:endParaRPr lang="de-DE" sz="1200" b="1">
              <a:solidFill>
                <a:srgbClr val="170ED2"/>
              </a:solidFill>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a:spLocks noGrp="1"/>
          </p:cNvSpPr>
          <p:nvPr>
            <p:ph type="body" idx="4294967295"/>
          </p:nvPr>
        </p:nvSpPr>
        <p:spPr>
          <a:xfrm>
            <a:off x="250825" y="1412875"/>
            <a:ext cx="8642350" cy="4392613"/>
          </a:xfrm>
          <a:ln w="38100">
            <a:solidFill>
              <a:srgbClr val="0000FF"/>
            </a:solidFill>
          </a:ln>
        </p:spPr>
        <p:txBody>
          <a:bodyPr/>
          <a:lstStyle/>
          <a:p>
            <a:pPr marL="174625" indent="-174625" algn="ctr">
              <a:buFont typeface="Arial" charset="0"/>
              <a:buNone/>
            </a:pPr>
            <a:r>
              <a:rPr lang="it-IT" sz="2000" b="1" smtClean="0">
                <a:solidFill>
                  <a:srgbClr val="DA2906"/>
                </a:solidFill>
                <a:effectLst>
                  <a:outerShdw blurRad="38100" dist="38100" dir="2700000" algn="tl">
                    <a:srgbClr val="000000"/>
                  </a:outerShdw>
                </a:effectLst>
                <a:latin typeface="Arial" charset="0"/>
              </a:rPr>
              <a:t>EUROPEAN GENERAL PRINCIPLES WITH</a:t>
            </a:r>
          </a:p>
          <a:p>
            <a:pPr marL="174625" indent="-174625" algn="ctr">
              <a:buFont typeface="Arial" charset="0"/>
              <a:buNone/>
            </a:pPr>
            <a:r>
              <a:rPr lang="it-IT" sz="2000" b="1" smtClean="0">
                <a:solidFill>
                  <a:srgbClr val="DA2906"/>
                </a:solidFill>
                <a:effectLst>
                  <a:outerShdw blurRad="38100" dist="38100" dir="2700000" algn="tl">
                    <a:srgbClr val="000000"/>
                  </a:outerShdw>
                </a:effectLst>
                <a:latin typeface="Arial" charset="0"/>
              </a:rPr>
              <a:t>EFFECTS ON THE ENVIROMENT PROTECTION</a:t>
            </a:r>
          </a:p>
          <a:p>
            <a:pPr marL="174625" indent="-174625" algn="just">
              <a:buFontTx/>
              <a:buNone/>
            </a:pPr>
            <a:r>
              <a:rPr lang="it-IT" sz="2400" b="1" smtClean="0"/>
              <a:t>- </a:t>
            </a:r>
            <a:r>
              <a:rPr lang="it-IT" sz="2400" b="1" smtClean="0">
                <a:latin typeface="Arial" charset="0"/>
              </a:rPr>
              <a:t>SUBSIDIARITY (art. 5 TEU, par. 3 - ex</a:t>
            </a:r>
            <a:r>
              <a:rPr lang="it-IT" sz="2400" smtClean="0">
                <a:latin typeface="Arial" charset="0"/>
              </a:rPr>
              <a:t> </a:t>
            </a:r>
            <a:r>
              <a:rPr lang="it-IT" sz="2400" b="1" smtClean="0">
                <a:latin typeface="Arial" charset="0"/>
              </a:rPr>
              <a:t>art. 5 TEC</a:t>
            </a:r>
            <a:r>
              <a:rPr lang="it-IT" sz="2400" smtClean="0">
                <a:latin typeface="Arial" charset="0"/>
              </a:rPr>
              <a:t>)</a:t>
            </a:r>
          </a:p>
          <a:p>
            <a:pPr marL="174625" indent="-174625" algn="just">
              <a:buFontTx/>
              <a:buNone/>
            </a:pPr>
            <a:r>
              <a:rPr lang="en-US" sz="2400" smtClean="0">
                <a:latin typeface="Arial" charset="0"/>
              </a:rPr>
              <a:t>	</a:t>
            </a:r>
            <a:r>
              <a:rPr lang="en-US" sz="1800" smtClean="0">
                <a:latin typeface="Arial" charset="0"/>
              </a:rPr>
              <a:t>Under the principle of subsidiarity, in areas which do </a:t>
            </a:r>
            <a:r>
              <a:rPr lang="en-US" sz="1800" b="1" smtClean="0">
                <a:solidFill>
                  <a:srgbClr val="0000FF"/>
                </a:solidFill>
                <a:latin typeface="Arial" charset="0"/>
              </a:rPr>
              <a:t>not</a:t>
            </a:r>
            <a:r>
              <a:rPr lang="en-US" sz="1800" smtClean="0">
                <a:latin typeface="Arial" charset="0"/>
              </a:rPr>
              <a:t> fall within its </a:t>
            </a:r>
            <a:r>
              <a:rPr lang="en-US" sz="1800" b="1" smtClean="0">
                <a:solidFill>
                  <a:srgbClr val="0000FF"/>
                </a:solidFill>
                <a:latin typeface="Arial" charset="0"/>
              </a:rPr>
              <a:t>exclusive</a:t>
            </a:r>
            <a:r>
              <a:rPr lang="en-US" sz="1800" smtClean="0">
                <a:solidFill>
                  <a:srgbClr val="0000FF"/>
                </a:solidFill>
                <a:latin typeface="Arial" charset="0"/>
              </a:rPr>
              <a:t> </a:t>
            </a:r>
            <a:r>
              <a:rPr lang="en-US" sz="1800" b="1" smtClean="0">
                <a:solidFill>
                  <a:srgbClr val="0000FF"/>
                </a:solidFill>
                <a:latin typeface="Arial" charset="0"/>
              </a:rPr>
              <a:t>competence</a:t>
            </a:r>
            <a:r>
              <a:rPr lang="en-US" sz="1800" smtClean="0">
                <a:latin typeface="Arial" charset="0"/>
              </a:rPr>
              <a:t>, the Union shall act only if and in so far as the </a:t>
            </a:r>
            <a:r>
              <a:rPr lang="en-US" sz="1800" b="1" smtClean="0">
                <a:solidFill>
                  <a:srgbClr val="0000FF"/>
                </a:solidFill>
                <a:latin typeface="Arial" charset="0"/>
              </a:rPr>
              <a:t>objectives</a:t>
            </a:r>
            <a:r>
              <a:rPr lang="en-US" sz="1800" smtClean="0">
                <a:latin typeface="Arial" charset="0"/>
              </a:rPr>
              <a:t> of the proposed action </a:t>
            </a:r>
            <a:r>
              <a:rPr lang="en-US" sz="1800" b="1" smtClean="0">
                <a:solidFill>
                  <a:srgbClr val="0000FF"/>
                </a:solidFill>
                <a:latin typeface="Arial" charset="0"/>
              </a:rPr>
              <a:t>cannot</a:t>
            </a:r>
            <a:r>
              <a:rPr lang="en-US" sz="1800" smtClean="0">
                <a:solidFill>
                  <a:srgbClr val="0000FF"/>
                </a:solidFill>
                <a:latin typeface="Arial" charset="0"/>
              </a:rPr>
              <a:t> </a:t>
            </a:r>
            <a:r>
              <a:rPr lang="en-US" sz="1800" b="1" smtClean="0">
                <a:solidFill>
                  <a:srgbClr val="0000FF"/>
                </a:solidFill>
                <a:latin typeface="Arial" charset="0"/>
              </a:rPr>
              <a:t>be</a:t>
            </a:r>
            <a:r>
              <a:rPr lang="en-US" sz="1800" smtClean="0">
                <a:latin typeface="Arial" charset="0"/>
              </a:rPr>
              <a:t> sufficiently achieved by the </a:t>
            </a:r>
            <a:r>
              <a:rPr lang="en-US" sz="1800" b="1" smtClean="0">
                <a:solidFill>
                  <a:srgbClr val="0000FF"/>
                </a:solidFill>
                <a:latin typeface="Arial" charset="0"/>
              </a:rPr>
              <a:t>Member States</a:t>
            </a:r>
            <a:r>
              <a:rPr lang="en-US" sz="1800" smtClean="0">
                <a:latin typeface="Arial" charset="0"/>
              </a:rPr>
              <a:t>, either at central level or at regional and local level, but can rather, by reason of the scale or effects of the proposed action, be better achieved at Union level</a:t>
            </a:r>
            <a:endParaRPr lang="it-IT" sz="1800" smtClean="0">
              <a:latin typeface="Arial" charset="0"/>
            </a:endParaRPr>
          </a:p>
          <a:p>
            <a:pPr marL="174625" indent="-174625" algn="just">
              <a:buFontTx/>
              <a:buNone/>
            </a:pPr>
            <a:r>
              <a:rPr lang="en-US" sz="1800" smtClean="0">
                <a:latin typeface="Arial" charset="0"/>
              </a:rPr>
              <a:t>	The institutions of the Union shall apply the principle of subsidiarity as laid down in the Protocol on the application of the principles of subsidiarity and proportionality. National Parliaments ensure compliance with the principle of subsidiarity in accordance with the procedure set out in that Protocol</a:t>
            </a:r>
            <a:endParaRPr lang="it-IT" sz="1800" smtClean="0">
              <a:latin typeface="Arial" charset="0"/>
            </a:endParaRPr>
          </a:p>
        </p:txBody>
      </p:sp>
      <p:sp>
        <p:nvSpPr>
          <p:cNvPr id="258051" name="Titel 1"/>
          <p:cNvSpPr>
            <a:spLocks noGrp="1"/>
          </p:cNvSpPr>
          <p:nvPr>
            <p:ph type="title" idx="4294967295"/>
          </p:nvPr>
        </p:nvSpPr>
        <p:spPr>
          <a:xfrm>
            <a:off x="250825" y="333375"/>
            <a:ext cx="8642350" cy="935038"/>
          </a:xfrm>
          <a:ln w="38100">
            <a:solidFill>
              <a:srgbClr val="0000FF"/>
            </a:solidFill>
          </a:ln>
        </p:spPr>
        <p:txBody>
          <a:bodyPr/>
          <a:lstStyle/>
          <a:p>
            <a:pPr eaLnBrk="1" hangingPunct="1"/>
            <a:r>
              <a:rPr lang="en-GB" sz="4000" b="1" smtClean="0">
                <a:latin typeface="Arial" charset="0"/>
              </a:rPr>
              <a:t>Primary legislation</a:t>
            </a:r>
            <a:r>
              <a:rPr lang="en-GB" b="1" smtClean="0">
                <a:solidFill>
                  <a:srgbClr val="DA2906"/>
                </a:solidFill>
              </a:rPr>
              <a:t> </a:t>
            </a:r>
          </a:p>
        </p:txBody>
      </p:sp>
      <p:sp>
        <p:nvSpPr>
          <p:cNvPr id="258052" name="Fußzeilenplatzhalter 3"/>
          <p:cNvSpPr txBox="1">
            <a:spLocks noGrp="1"/>
          </p:cNvSpPr>
          <p:nvPr/>
        </p:nvSpPr>
        <p:spPr bwMode="auto">
          <a:xfrm>
            <a:off x="2627313" y="5949950"/>
            <a:ext cx="4537075" cy="771525"/>
          </a:xfrm>
          <a:prstGeom prst="rect">
            <a:avLst/>
          </a:prstGeom>
          <a:noFill/>
          <a:ln w="9525">
            <a:solidFill>
              <a:srgbClr val="0000FF"/>
            </a:solidFill>
            <a:miter lim="800000"/>
            <a:headEnd/>
            <a:tailEnd/>
          </a:ln>
        </p:spPr>
        <p:txBody>
          <a:bodyPr anchor="ctr"/>
          <a:lstStyle/>
          <a:p>
            <a:pPr algn="ctr"/>
            <a:endParaRPr lang="en-US" sz="1400" b="1">
              <a:latin typeface="Calibri" pitchFamily="34" charset="0"/>
            </a:endParaRPr>
          </a:p>
          <a:p>
            <a:pPr algn="ctr"/>
            <a:r>
              <a:rPr lang="en-US" sz="1200" b="1">
                <a:solidFill>
                  <a:srgbClr val="170ED2"/>
                </a:solidFill>
              </a:rPr>
              <a:t>Association of Bulgarian   administrative judge/AEAJ </a:t>
            </a:r>
          </a:p>
          <a:p>
            <a:pPr algn="ctr"/>
            <a:r>
              <a:rPr lang="en-US" sz="1200" b="1">
                <a:solidFill>
                  <a:srgbClr val="170ED2"/>
                </a:solidFill>
              </a:rPr>
              <a:t>Workshop in Sofia on 4 -5 Jun 2015</a:t>
            </a:r>
          </a:p>
          <a:p>
            <a:pPr algn="ctr"/>
            <a:endParaRPr lang="de-DE" sz="1200" b="1">
              <a:solidFill>
                <a:srgbClr val="170ED2"/>
              </a:solidFill>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3"/>
          <p:cNvSpPr>
            <a:spLocks noGrp="1"/>
          </p:cNvSpPr>
          <p:nvPr>
            <p:ph type="body" idx="4294967295"/>
          </p:nvPr>
        </p:nvSpPr>
        <p:spPr>
          <a:xfrm>
            <a:off x="250825" y="1773238"/>
            <a:ext cx="8724900" cy="3960812"/>
          </a:xfrm>
          <a:ln w="38100">
            <a:solidFill>
              <a:srgbClr val="0000FF"/>
            </a:solidFill>
          </a:ln>
        </p:spPr>
        <p:txBody>
          <a:bodyPr/>
          <a:lstStyle/>
          <a:p>
            <a:pPr marL="174625" indent="-174625" algn="ctr">
              <a:buFont typeface="Arial" charset="0"/>
              <a:buNone/>
            </a:pPr>
            <a:r>
              <a:rPr lang="it-IT" sz="2400" b="1" smtClean="0">
                <a:solidFill>
                  <a:srgbClr val="DA2906"/>
                </a:solidFill>
                <a:effectLst>
                  <a:outerShdw blurRad="38100" dist="38100" dir="2700000" algn="tl">
                    <a:srgbClr val="000000"/>
                  </a:outerShdw>
                </a:effectLst>
                <a:latin typeface="Arial" charset="0"/>
              </a:rPr>
              <a:t>EUROPEAN GENERAL PRINCIPLES WITH</a:t>
            </a:r>
          </a:p>
          <a:p>
            <a:pPr marL="174625" indent="-174625" algn="ctr">
              <a:buFont typeface="Arial" charset="0"/>
              <a:buNone/>
            </a:pPr>
            <a:r>
              <a:rPr lang="it-IT" sz="2400" b="1" smtClean="0">
                <a:solidFill>
                  <a:srgbClr val="DA2906"/>
                </a:solidFill>
                <a:effectLst>
                  <a:outerShdw blurRad="38100" dist="38100" dir="2700000" algn="tl">
                    <a:srgbClr val="000000"/>
                  </a:outerShdw>
                </a:effectLst>
                <a:latin typeface="Arial" charset="0"/>
              </a:rPr>
              <a:t>EFFECTS ON THE ENVIROMENT PROTECTION</a:t>
            </a:r>
          </a:p>
          <a:p>
            <a:pPr marL="174625" indent="-174625" algn="ctr">
              <a:buFont typeface="Arial" charset="0"/>
              <a:buNone/>
            </a:pPr>
            <a:endParaRPr lang="it-IT" sz="2400" b="1" smtClean="0">
              <a:solidFill>
                <a:srgbClr val="DA2906"/>
              </a:solidFill>
              <a:effectLst>
                <a:outerShdw blurRad="38100" dist="38100" dir="2700000" algn="tl">
                  <a:srgbClr val="000000"/>
                </a:outerShdw>
              </a:effectLst>
              <a:latin typeface="Arial" charset="0"/>
            </a:endParaRPr>
          </a:p>
          <a:p>
            <a:pPr marL="174625" indent="-174625" algn="just">
              <a:buFontTx/>
              <a:buNone/>
            </a:pPr>
            <a:r>
              <a:rPr lang="it-IT" sz="2400" b="1" smtClean="0">
                <a:latin typeface="Arial" charset="0"/>
              </a:rPr>
              <a:t>- PROPORTIONALITY (art. 5 TEU, ex</a:t>
            </a:r>
            <a:r>
              <a:rPr lang="it-IT" sz="2400" smtClean="0">
                <a:latin typeface="Arial" charset="0"/>
              </a:rPr>
              <a:t> </a:t>
            </a:r>
            <a:r>
              <a:rPr lang="it-IT" sz="2400" b="1" smtClean="0">
                <a:latin typeface="Arial" charset="0"/>
              </a:rPr>
              <a:t>art. 5 TEC, PAR. 4</a:t>
            </a:r>
            <a:r>
              <a:rPr lang="it-IT" sz="2400" smtClean="0">
                <a:latin typeface="Arial" charset="0"/>
              </a:rPr>
              <a:t>)</a:t>
            </a:r>
          </a:p>
          <a:p>
            <a:pPr marL="174625" indent="-174625" algn="just">
              <a:buFontTx/>
              <a:buNone/>
            </a:pPr>
            <a:r>
              <a:rPr lang="en-US" sz="2400" smtClean="0">
                <a:latin typeface="Arial" charset="0"/>
              </a:rPr>
              <a:t>	</a:t>
            </a:r>
            <a:r>
              <a:rPr lang="en-US" sz="2000" smtClean="0">
                <a:latin typeface="Arial" charset="0"/>
              </a:rPr>
              <a:t>Under the principle of proportionality, the content and form of Union action </a:t>
            </a:r>
            <a:r>
              <a:rPr lang="en-US" sz="2000" b="1" smtClean="0">
                <a:solidFill>
                  <a:srgbClr val="0000FF"/>
                </a:solidFill>
                <a:latin typeface="Arial" charset="0"/>
              </a:rPr>
              <a:t>shall not exceed</a:t>
            </a:r>
            <a:r>
              <a:rPr lang="en-US" sz="2000" smtClean="0">
                <a:latin typeface="Arial" charset="0"/>
              </a:rPr>
              <a:t> what is </a:t>
            </a:r>
            <a:r>
              <a:rPr lang="en-US" sz="2000" b="1" smtClean="0">
                <a:solidFill>
                  <a:srgbClr val="0000FF"/>
                </a:solidFill>
                <a:latin typeface="Arial" charset="0"/>
              </a:rPr>
              <a:t>necessary</a:t>
            </a:r>
            <a:r>
              <a:rPr lang="en-US" sz="2000" smtClean="0">
                <a:latin typeface="Arial" charset="0"/>
              </a:rPr>
              <a:t> to </a:t>
            </a:r>
            <a:r>
              <a:rPr lang="en-US" sz="2000" b="1" smtClean="0">
                <a:solidFill>
                  <a:srgbClr val="0000FF"/>
                </a:solidFill>
                <a:latin typeface="Arial" charset="0"/>
              </a:rPr>
              <a:t>achieve</a:t>
            </a:r>
            <a:r>
              <a:rPr lang="en-US" sz="2000" smtClean="0">
                <a:latin typeface="Arial" charset="0"/>
              </a:rPr>
              <a:t> the </a:t>
            </a:r>
            <a:r>
              <a:rPr lang="en-US" sz="2000" b="1" smtClean="0">
                <a:solidFill>
                  <a:srgbClr val="0000FF"/>
                </a:solidFill>
                <a:latin typeface="Arial" charset="0"/>
              </a:rPr>
              <a:t>objectives</a:t>
            </a:r>
            <a:r>
              <a:rPr lang="en-US" sz="2000" smtClean="0">
                <a:latin typeface="Arial" charset="0"/>
              </a:rPr>
              <a:t> of the </a:t>
            </a:r>
            <a:r>
              <a:rPr lang="en-US" sz="2000" b="1" smtClean="0">
                <a:solidFill>
                  <a:srgbClr val="0000FF"/>
                </a:solidFill>
                <a:latin typeface="Arial" charset="0"/>
              </a:rPr>
              <a:t>Treaties</a:t>
            </a:r>
            <a:r>
              <a:rPr lang="en-US" sz="2000" smtClean="0">
                <a:latin typeface="Arial" charset="0"/>
              </a:rPr>
              <a:t>.</a:t>
            </a:r>
          </a:p>
          <a:p>
            <a:pPr marL="174625" indent="-174625" algn="just">
              <a:buFontTx/>
              <a:buNone/>
            </a:pPr>
            <a:r>
              <a:rPr lang="en-US" sz="2000" smtClean="0">
                <a:latin typeface="Arial" charset="0"/>
              </a:rPr>
              <a:t>	The institutions of the Union shall apply the principle of proportionality as laid down in the Protocol on the application of the principles of subsidiarity and proportionality</a:t>
            </a:r>
            <a:endParaRPr lang="it-IT" sz="2000" smtClean="0">
              <a:latin typeface="Arial" charset="0"/>
            </a:endParaRPr>
          </a:p>
        </p:txBody>
      </p:sp>
      <p:sp>
        <p:nvSpPr>
          <p:cNvPr id="260099" name="Titel 1"/>
          <p:cNvSpPr>
            <a:spLocks noGrp="1"/>
          </p:cNvSpPr>
          <p:nvPr>
            <p:ph type="title" idx="4294967295"/>
          </p:nvPr>
        </p:nvSpPr>
        <p:spPr>
          <a:xfrm>
            <a:off x="250825" y="333375"/>
            <a:ext cx="8713788" cy="1143000"/>
          </a:xfrm>
          <a:ln w="38100">
            <a:solidFill>
              <a:srgbClr val="0000FF"/>
            </a:solidFill>
          </a:ln>
        </p:spPr>
        <p:txBody>
          <a:bodyPr/>
          <a:lstStyle/>
          <a:p>
            <a:pPr eaLnBrk="1" hangingPunct="1"/>
            <a:r>
              <a:rPr lang="en-GB" sz="3600" b="1" smtClean="0">
                <a:latin typeface="Arial" charset="0"/>
              </a:rPr>
              <a:t>Primary legislation</a:t>
            </a:r>
            <a:r>
              <a:rPr lang="en-GB" b="1" smtClean="0">
                <a:solidFill>
                  <a:srgbClr val="DA2906"/>
                </a:solidFill>
              </a:rPr>
              <a:t> </a:t>
            </a:r>
          </a:p>
        </p:txBody>
      </p:sp>
      <p:sp>
        <p:nvSpPr>
          <p:cNvPr id="260100" name="Fußzeilenplatzhalter 3"/>
          <p:cNvSpPr txBox="1">
            <a:spLocks noGrp="1"/>
          </p:cNvSpPr>
          <p:nvPr/>
        </p:nvSpPr>
        <p:spPr bwMode="auto">
          <a:xfrm>
            <a:off x="2555875" y="5949950"/>
            <a:ext cx="4464050" cy="771525"/>
          </a:xfrm>
          <a:prstGeom prst="rect">
            <a:avLst/>
          </a:prstGeom>
          <a:noFill/>
          <a:ln w="9525">
            <a:solidFill>
              <a:srgbClr val="0000FF"/>
            </a:solidFill>
            <a:miter lim="800000"/>
            <a:headEnd/>
            <a:tailEnd/>
          </a:ln>
        </p:spPr>
        <p:txBody>
          <a:bodyPr anchor="ctr"/>
          <a:lstStyle/>
          <a:p>
            <a:pPr algn="ctr"/>
            <a:endParaRPr lang="en-US" sz="1400" b="1">
              <a:latin typeface="Calibri" pitchFamily="34" charset="0"/>
            </a:endParaRPr>
          </a:p>
          <a:p>
            <a:pPr algn="ctr"/>
            <a:r>
              <a:rPr lang="en-US" sz="1200" b="1">
                <a:solidFill>
                  <a:srgbClr val="170ED2"/>
                </a:solidFill>
              </a:rPr>
              <a:t>Association of Bulgarian administrative judge/AEAJ </a:t>
            </a:r>
          </a:p>
          <a:p>
            <a:pPr algn="ctr"/>
            <a:r>
              <a:rPr lang="en-US" sz="1200" b="1">
                <a:solidFill>
                  <a:srgbClr val="170ED2"/>
                </a:solidFill>
              </a:rPr>
              <a:t>Workshop in Sofia on 4 -5 Jun 2015</a:t>
            </a:r>
          </a:p>
          <a:p>
            <a:pPr algn="ctr"/>
            <a:endParaRPr lang="de-DE" sz="1200" b="1">
              <a:solidFill>
                <a:srgbClr val="170ED2"/>
              </a:solidFill>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33" name="Rectangle 9"/>
          <p:cNvSpPr>
            <a:spLocks noGrp="1"/>
          </p:cNvSpPr>
          <p:nvPr>
            <p:ph type="title"/>
          </p:nvPr>
        </p:nvSpPr>
        <p:spPr>
          <a:xfrm>
            <a:off x="395288" y="274638"/>
            <a:ext cx="8291512" cy="993775"/>
          </a:xfrm>
          <a:ln w="38100">
            <a:solidFill>
              <a:srgbClr val="0000FF"/>
            </a:solidFill>
          </a:ln>
        </p:spPr>
        <p:txBody>
          <a:bodyPr/>
          <a:lstStyle/>
          <a:p>
            <a:pPr algn="l"/>
            <a:r>
              <a:rPr lang="de-DE" sz="3200" b="1" smtClean="0">
                <a:solidFill>
                  <a:srgbClr val="0000FF"/>
                </a:solidFill>
              </a:rPr>
              <a:t/>
            </a:r>
            <a:br>
              <a:rPr lang="de-DE" sz="3200" b="1" smtClean="0">
                <a:solidFill>
                  <a:srgbClr val="0000FF"/>
                </a:solidFill>
              </a:rPr>
            </a:br>
            <a:r>
              <a:rPr lang="de-DE" sz="3200" b="1" smtClean="0">
                <a:solidFill>
                  <a:srgbClr val="0000FF"/>
                </a:solidFill>
              </a:rPr>
              <a:t/>
            </a:r>
            <a:br>
              <a:rPr lang="de-DE" sz="3200" b="1" smtClean="0">
                <a:solidFill>
                  <a:srgbClr val="0000FF"/>
                </a:solidFill>
              </a:rPr>
            </a:br>
            <a:r>
              <a:rPr lang="de-DE" sz="3200" b="1" smtClean="0">
                <a:solidFill>
                  <a:srgbClr val="0000FF"/>
                </a:solidFill>
              </a:rPr>
              <a:t/>
            </a:r>
            <a:br>
              <a:rPr lang="de-DE" sz="3200" b="1" smtClean="0">
                <a:solidFill>
                  <a:srgbClr val="0000FF"/>
                </a:solidFill>
              </a:rPr>
            </a:br>
            <a:r>
              <a:rPr lang="de-DE" sz="3200" b="1" smtClean="0">
                <a:solidFill>
                  <a:srgbClr val="0000FF"/>
                </a:solidFill>
              </a:rPr>
              <a:t/>
            </a:r>
            <a:br>
              <a:rPr lang="de-DE" sz="3200" b="1" smtClean="0">
                <a:solidFill>
                  <a:srgbClr val="0000FF"/>
                </a:solidFill>
              </a:rPr>
            </a:br>
            <a:r>
              <a:rPr lang="de-DE" sz="3200" b="1" smtClean="0">
                <a:solidFill>
                  <a:srgbClr val="0000FF"/>
                </a:solidFill>
              </a:rPr>
              <a:t/>
            </a:r>
            <a:br>
              <a:rPr lang="de-DE" sz="3200" b="1" smtClean="0">
                <a:solidFill>
                  <a:srgbClr val="0000FF"/>
                </a:solidFill>
              </a:rPr>
            </a:br>
            <a:r>
              <a:rPr lang="de-DE" sz="3200" b="1" smtClean="0">
                <a:solidFill>
                  <a:srgbClr val="0000FF"/>
                </a:solidFill>
              </a:rPr>
              <a:t>	</a:t>
            </a:r>
            <a:br>
              <a:rPr lang="de-DE" sz="3200" b="1" smtClean="0">
                <a:solidFill>
                  <a:srgbClr val="0000FF"/>
                </a:solidFill>
              </a:rPr>
            </a:br>
            <a:r>
              <a:rPr lang="de-DE" sz="3200" b="1" smtClean="0">
                <a:solidFill>
                  <a:srgbClr val="0000FF"/>
                </a:solidFill>
              </a:rPr>
              <a:t/>
            </a:r>
            <a:br>
              <a:rPr lang="de-DE" sz="3200" b="1" smtClean="0">
                <a:solidFill>
                  <a:srgbClr val="0000FF"/>
                </a:solidFill>
              </a:rPr>
            </a:br>
            <a:r>
              <a:rPr lang="de-DE" sz="3200" b="1" smtClean="0">
                <a:solidFill>
                  <a:srgbClr val="0000FF"/>
                </a:solidFill>
              </a:rPr>
              <a:t>	</a:t>
            </a:r>
            <a:r>
              <a:rPr lang="de-DE" sz="2400" b="1" smtClean="0">
                <a:solidFill>
                  <a:srgbClr val="FF0000"/>
                </a:solidFill>
                <a:latin typeface="Arial" charset="0"/>
              </a:rPr>
              <a:t>R</a:t>
            </a:r>
            <a:r>
              <a:rPr lang="it-IT" sz="2400" b="1" smtClean="0">
                <a:solidFill>
                  <a:srgbClr val="FF0000"/>
                </a:solidFill>
                <a:latin typeface="Arial" charset="0"/>
              </a:rPr>
              <a:t>elationship among enviromental principles</a:t>
            </a:r>
            <a:r>
              <a:rPr lang="de-DE" sz="2400" b="1" smtClean="0">
                <a:latin typeface="Arial" charset="0"/>
              </a:rPr>
              <a:t/>
            </a:r>
            <a:br>
              <a:rPr lang="de-DE" sz="2400" b="1" smtClean="0">
                <a:latin typeface="Arial" charset="0"/>
              </a:rPr>
            </a:br>
            <a:r>
              <a:rPr lang="de-DE" sz="2400" b="1" smtClean="0">
                <a:latin typeface="Arial" charset="0"/>
              </a:rPr>
              <a:t/>
            </a:r>
            <a:br>
              <a:rPr lang="de-DE" sz="2400" b="1" smtClean="0">
                <a:latin typeface="Arial" charset="0"/>
              </a:rPr>
            </a:br>
            <a:r>
              <a:rPr lang="de-DE" sz="2400" b="1" smtClean="0">
                <a:latin typeface="Arial" charset="0"/>
              </a:rPr>
              <a:t/>
            </a:r>
            <a:br>
              <a:rPr lang="de-DE" sz="2400" b="1" smtClean="0">
                <a:latin typeface="Arial" charset="0"/>
              </a:rPr>
            </a:br>
            <a:r>
              <a:rPr lang="de-DE" sz="2400" b="1" smtClean="0">
                <a:latin typeface="Arial" charset="0"/>
              </a:rPr>
              <a:t> </a:t>
            </a:r>
            <a:r>
              <a:rPr lang="it-IT" sz="4000" smtClean="0"/>
              <a:t/>
            </a:r>
            <a:br>
              <a:rPr lang="it-IT" sz="4000" smtClean="0"/>
            </a:br>
            <a:r>
              <a:rPr lang="it-IT" sz="4000" smtClean="0"/>
              <a:t> </a:t>
            </a:r>
            <a:br>
              <a:rPr lang="it-IT" sz="4000" smtClean="0"/>
            </a:br>
            <a:r>
              <a:rPr lang="it-IT" sz="2000" b="1" smtClean="0">
                <a:solidFill>
                  <a:srgbClr val="170ED2"/>
                </a:solidFill>
                <a:latin typeface="Arial" charset="0"/>
              </a:rPr>
              <a:t>Traditional approach</a:t>
            </a:r>
            <a:r>
              <a:rPr lang="de-DE" sz="2000" b="1" smtClean="0">
                <a:solidFill>
                  <a:srgbClr val="0000FF"/>
                </a:solidFill>
                <a:latin typeface="Arial" charset="0"/>
              </a:rPr>
              <a:t/>
            </a:r>
            <a:br>
              <a:rPr lang="de-DE" sz="2000" b="1" smtClean="0">
                <a:solidFill>
                  <a:srgbClr val="0000FF"/>
                </a:solidFill>
                <a:latin typeface="Arial" charset="0"/>
              </a:rPr>
            </a:br>
            <a:r>
              <a:rPr lang="de-DE" sz="2000" b="1" smtClean="0">
                <a:solidFill>
                  <a:srgbClr val="0000FF"/>
                </a:solidFill>
                <a:latin typeface="Arial" charset="0"/>
              </a:rPr>
              <a:t/>
            </a:r>
            <a:br>
              <a:rPr lang="de-DE" sz="2000" b="1" smtClean="0">
                <a:solidFill>
                  <a:srgbClr val="0000FF"/>
                </a:solidFill>
                <a:latin typeface="Arial" charset="0"/>
              </a:rPr>
            </a:br>
            <a:r>
              <a:rPr lang="de-DE" sz="2000" b="1" smtClean="0">
                <a:solidFill>
                  <a:srgbClr val="0000FF"/>
                </a:solidFill>
                <a:latin typeface="Arial" charset="0"/>
              </a:rPr>
              <a:t/>
            </a:r>
            <a:br>
              <a:rPr lang="de-DE" sz="2000" b="1" smtClean="0">
                <a:solidFill>
                  <a:srgbClr val="0000FF"/>
                </a:solidFill>
                <a:latin typeface="Arial" charset="0"/>
              </a:rPr>
            </a:br>
            <a:r>
              <a:rPr lang="de-DE" sz="2000" b="1" smtClean="0">
                <a:solidFill>
                  <a:srgbClr val="0000FF"/>
                </a:solidFill>
                <a:latin typeface="Arial" charset="0"/>
              </a:rPr>
              <a:t/>
            </a:r>
            <a:br>
              <a:rPr lang="de-DE" sz="2000" b="1" smtClean="0">
                <a:solidFill>
                  <a:srgbClr val="0000FF"/>
                </a:solidFill>
                <a:latin typeface="Arial" charset="0"/>
              </a:rPr>
            </a:br>
            <a:r>
              <a:rPr lang="de-DE" sz="2000" b="1" smtClean="0">
                <a:solidFill>
                  <a:srgbClr val="0000FF"/>
                </a:solidFill>
                <a:latin typeface="Arial" charset="0"/>
              </a:rPr>
              <a:t/>
            </a:r>
            <a:br>
              <a:rPr lang="de-DE" sz="2000" b="1" smtClean="0">
                <a:solidFill>
                  <a:srgbClr val="0000FF"/>
                </a:solidFill>
                <a:latin typeface="Arial" charset="0"/>
              </a:rPr>
            </a:br>
            <a:r>
              <a:rPr lang="de-DE" sz="2000" b="1" smtClean="0">
                <a:solidFill>
                  <a:srgbClr val="0000FF"/>
                </a:solidFill>
                <a:latin typeface="Arial" charset="0"/>
              </a:rPr>
              <a:t>     Hierarchy</a:t>
            </a:r>
            <a:endParaRPr lang="it-IT" sz="2000" b="1" smtClean="0">
              <a:solidFill>
                <a:srgbClr val="0000FF"/>
              </a:solidFill>
              <a:latin typeface="Arial" charset="0"/>
            </a:endParaRPr>
          </a:p>
        </p:txBody>
      </p:sp>
      <p:graphicFrame>
        <p:nvGraphicFramePr>
          <p:cNvPr id="90117" name="Diagram 5"/>
          <p:cNvGraphicFramePr>
            <a:graphicFrameLocks/>
          </p:cNvGraphicFramePr>
          <p:nvPr/>
        </p:nvGraphicFramePr>
        <p:xfrm>
          <a:off x="468313" y="1557338"/>
          <a:ext cx="8207375" cy="4579937"/>
        </p:xfrm>
        <a:graphic>
          <a:graphicData uri="http://schemas.openxmlformats.org/drawingml/2006/compatibility">
            <com:legacyDrawing xmlns:com="http://schemas.openxmlformats.org/drawingml/2006/compatibility" spid="_x0000_s90117"/>
          </a:graphicData>
        </a:graphic>
      </p:graphicFrame>
      <p:sp>
        <p:nvSpPr>
          <p:cNvPr id="90134" name="Rectangle 21"/>
          <p:cNvSpPr>
            <a:spLocks noChangeArrowheads="1"/>
          </p:cNvSpPr>
          <p:nvPr/>
        </p:nvSpPr>
        <p:spPr bwMode="auto">
          <a:xfrm rot="10800000" flipV="1">
            <a:off x="2262188" y="6308725"/>
            <a:ext cx="4575175" cy="466725"/>
          </a:xfrm>
          <a:prstGeom prst="rect">
            <a:avLst/>
          </a:prstGeom>
          <a:noFill/>
          <a:ln w="9525">
            <a:solidFill>
              <a:srgbClr val="0000FF"/>
            </a:solidFill>
            <a:miter lim="800000"/>
            <a:headEnd/>
            <a:tailEnd/>
          </a:ln>
        </p:spPr>
        <p:txBody>
          <a:bodyPr>
            <a:spAutoFit/>
          </a:bodyPr>
          <a:lstStyle/>
          <a:p>
            <a:pPr algn="ctr"/>
            <a:r>
              <a:rPr lang="en-US" sz="1200" b="1">
                <a:solidFill>
                  <a:srgbClr val="0000FF"/>
                </a:solidFill>
              </a:rPr>
              <a:t>Association of Bulgarian  administrative judge/AEAJ </a:t>
            </a:r>
          </a:p>
          <a:p>
            <a:pPr algn="ctr"/>
            <a:r>
              <a:rPr lang="en-US" sz="1200" b="1">
                <a:solidFill>
                  <a:srgbClr val="0000FF"/>
                </a:solidFill>
              </a:rPr>
              <a:t>Workshop in Sofia on 4 -5 Jun 2015</a:t>
            </a:r>
            <a:endParaRPr lang="it-IT" sz="1200" b="1">
              <a:solidFill>
                <a:srgbClr val="0000FF"/>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3" name="Rectangle 2"/>
          <p:cNvSpPr>
            <a:spLocks noGrp="1"/>
          </p:cNvSpPr>
          <p:nvPr>
            <p:ph type="title"/>
          </p:nvPr>
        </p:nvSpPr>
        <p:spPr>
          <a:xfrm>
            <a:off x="468313" y="260350"/>
            <a:ext cx="8291512" cy="1143000"/>
          </a:xfrm>
          <a:ln w="38100">
            <a:solidFill>
              <a:srgbClr val="0000FF"/>
            </a:solidFill>
          </a:ln>
        </p:spPr>
        <p:txBody>
          <a:bodyPr/>
          <a:lstStyle/>
          <a:p>
            <a:r>
              <a:rPr lang="de-DE" sz="2400" b="1" smtClean="0">
                <a:solidFill>
                  <a:srgbClr val="FF0000"/>
                </a:solidFill>
                <a:latin typeface="Arial" charset="0"/>
              </a:rPr>
              <a:t>Relationship among enviromental principles</a:t>
            </a:r>
            <a:r>
              <a:rPr lang="it-IT" sz="2400" smtClean="0">
                <a:latin typeface="Arial" charset="0"/>
              </a:rPr>
              <a:t> </a:t>
            </a:r>
            <a:br>
              <a:rPr lang="it-IT" sz="2400" smtClean="0">
                <a:latin typeface="Arial" charset="0"/>
              </a:rPr>
            </a:br>
            <a:endParaRPr lang="it-IT" sz="2400" smtClean="0">
              <a:latin typeface="Arial" charset="0"/>
            </a:endParaRPr>
          </a:p>
        </p:txBody>
      </p:sp>
      <p:sp>
        <p:nvSpPr>
          <p:cNvPr id="20494" name="Rectangle 3"/>
          <p:cNvSpPr>
            <a:spLocks noGrp="1"/>
          </p:cNvSpPr>
          <p:nvPr>
            <p:ph type="body" idx="1"/>
          </p:nvPr>
        </p:nvSpPr>
        <p:spPr>
          <a:xfrm>
            <a:off x="468313" y="1628775"/>
            <a:ext cx="8280400" cy="4032250"/>
          </a:xfrm>
          <a:ln w="38100">
            <a:solidFill>
              <a:srgbClr val="170ED2"/>
            </a:solidFill>
          </a:ln>
        </p:spPr>
        <p:txBody>
          <a:bodyPr/>
          <a:lstStyle/>
          <a:p>
            <a:pPr marL="363538" indent="-363538" algn="ctr" eaLnBrk="1" hangingPunct="1">
              <a:lnSpc>
                <a:spcPct val="90000"/>
              </a:lnSpc>
              <a:buFont typeface="Arial" charset="0"/>
              <a:buNone/>
            </a:pPr>
            <a:r>
              <a:rPr lang="en-US" sz="2400" b="1" smtClean="0">
                <a:latin typeface="Arial" charset="0"/>
              </a:rPr>
              <a:t>	</a:t>
            </a:r>
            <a:r>
              <a:rPr lang="en-US" sz="2400" b="1" smtClean="0">
                <a:solidFill>
                  <a:srgbClr val="170ED2"/>
                </a:solidFill>
                <a:latin typeface="Arial" charset="0"/>
              </a:rPr>
              <a:t>New approach:</a:t>
            </a:r>
            <a:r>
              <a:rPr lang="en-US" sz="2400" b="1" smtClean="0">
                <a:solidFill>
                  <a:srgbClr val="DA2906"/>
                </a:solidFill>
                <a:latin typeface="Arial" charset="0"/>
              </a:rPr>
              <a:t> </a:t>
            </a:r>
          </a:p>
          <a:p>
            <a:pPr marL="363538" indent="-363538" algn="ctr" eaLnBrk="1" hangingPunct="1">
              <a:lnSpc>
                <a:spcPct val="90000"/>
              </a:lnSpc>
              <a:buFont typeface="Arial" charset="0"/>
              <a:buNone/>
            </a:pPr>
            <a:r>
              <a:rPr lang="en-US" sz="2400" b="1" smtClean="0">
                <a:latin typeface="Arial" charset="0"/>
              </a:rPr>
              <a:t>    NO Hierarchy</a:t>
            </a:r>
          </a:p>
          <a:p>
            <a:pPr marL="363538" indent="-363538" algn="ctr" eaLnBrk="1" hangingPunct="1">
              <a:lnSpc>
                <a:spcPct val="90000"/>
              </a:lnSpc>
              <a:buFont typeface="Arial" charset="0"/>
              <a:buNone/>
            </a:pPr>
            <a:r>
              <a:rPr lang="en-US" sz="2400" b="1" smtClean="0">
                <a:solidFill>
                  <a:srgbClr val="DA2906"/>
                </a:solidFill>
                <a:latin typeface="Arial" charset="0"/>
              </a:rPr>
              <a:t>	</a:t>
            </a:r>
            <a:r>
              <a:rPr lang="en-US" sz="2800" b="1" smtClean="0">
                <a:solidFill>
                  <a:srgbClr val="170ED2"/>
                </a:solidFill>
                <a:latin typeface="Arial" charset="0"/>
              </a:rPr>
              <a:t>YES Mutual Integration:</a:t>
            </a:r>
          </a:p>
          <a:p>
            <a:pPr marL="363538" indent="-363538" algn="ctr" eaLnBrk="1" hangingPunct="1">
              <a:lnSpc>
                <a:spcPct val="90000"/>
              </a:lnSpc>
              <a:buFont typeface="Arial" charset="0"/>
              <a:buNone/>
            </a:pPr>
            <a:r>
              <a:rPr lang="en-US" sz="2400" b="1" smtClean="0">
                <a:solidFill>
                  <a:srgbClr val="FF0000"/>
                </a:solidFill>
                <a:effectLst>
                  <a:outerShdw blurRad="38100" dist="38100" dir="2700000" algn="tl">
                    <a:srgbClr val="000000"/>
                  </a:outerShdw>
                </a:effectLst>
                <a:latin typeface="Arial" charset="0"/>
              </a:rPr>
              <a:t>Each principle can operate and strengthen only because of the other principles</a:t>
            </a:r>
          </a:p>
          <a:p>
            <a:pPr marL="363538" indent="-363538" algn="ctr" eaLnBrk="1" hangingPunct="1">
              <a:lnSpc>
                <a:spcPct val="90000"/>
              </a:lnSpc>
              <a:buFont typeface="Arial" charset="0"/>
              <a:buNone/>
            </a:pPr>
            <a:endParaRPr lang="en-US" sz="2400" b="1" smtClean="0">
              <a:solidFill>
                <a:srgbClr val="FF0000"/>
              </a:solidFill>
              <a:latin typeface="Arial" charset="0"/>
            </a:endParaRPr>
          </a:p>
          <a:p>
            <a:pPr marL="363538" indent="-363538"/>
            <a:endParaRPr lang="it-IT" smtClean="0"/>
          </a:p>
        </p:txBody>
      </p:sp>
      <p:graphicFrame>
        <p:nvGraphicFramePr>
          <p:cNvPr id="20486" name="Diagram 6"/>
          <p:cNvGraphicFramePr>
            <a:graphicFrameLocks/>
          </p:cNvGraphicFramePr>
          <p:nvPr>
            <p:ph idx="4294967295"/>
          </p:nvPr>
        </p:nvGraphicFramePr>
        <p:xfrm>
          <a:off x="3203575" y="4076700"/>
          <a:ext cx="2808288" cy="1512888"/>
        </p:xfrm>
        <a:graphic>
          <a:graphicData uri="http://schemas.openxmlformats.org/drawingml/2006/compatibility">
            <com:legacyDrawing xmlns:com="http://schemas.openxmlformats.org/drawingml/2006/compatibility" spid="_x0000_s20486"/>
          </a:graphicData>
        </a:graphic>
      </p:graphicFrame>
      <p:sp>
        <p:nvSpPr>
          <p:cNvPr id="20495" name="Rectangle 16"/>
          <p:cNvSpPr>
            <a:spLocks noChangeArrowheads="1"/>
          </p:cNvSpPr>
          <p:nvPr/>
        </p:nvSpPr>
        <p:spPr bwMode="auto">
          <a:xfrm rot="10800000" flipV="1">
            <a:off x="2284413" y="5876925"/>
            <a:ext cx="4573587" cy="466725"/>
          </a:xfrm>
          <a:prstGeom prst="rect">
            <a:avLst/>
          </a:prstGeom>
          <a:noFill/>
          <a:ln w="9525">
            <a:solidFill>
              <a:srgbClr val="170ED2"/>
            </a:solidFill>
            <a:miter lim="800000"/>
            <a:headEnd/>
            <a:tailEnd/>
          </a:ln>
        </p:spPr>
        <p:txBody>
          <a:bodyPr>
            <a:spAutoFit/>
          </a:bodyPr>
          <a:lstStyle/>
          <a:p>
            <a:pPr algn="ctr"/>
            <a:r>
              <a:rPr lang="en-US" sz="1200" b="1">
                <a:solidFill>
                  <a:srgbClr val="0000FF"/>
                </a:solidFill>
              </a:rPr>
              <a:t>Association of Bulgarian  administrative judge/AEAJ </a:t>
            </a:r>
          </a:p>
          <a:p>
            <a:pPr algn="ctr"/>
            <a:r>
              <a:rPr lang="en-US" sz="1200" b="1">
                <a:solidFill>
                  <a:srgbClr val="0000FF"/>
                </a:solidFill>
              </a:rPr>
              <a:t>Workshop in Sofia on 4 -5 Jun 2015</a:t>
            </a:r>
            <a:endParaRPr lang="it-IT" sz="1200" b="1">
              <a:solidFill>
                <a:srgbClr val="0000FF"/>
              </a:solidFill>
            </a:endParaRP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68313" y="260350"/>
            <a:ext cx="8229600" cy="1143000"/>
          </a:xfrm>
          <a:ln w="38100">
            <a:solidFill>
              <a:srgbClr val="0000FF"/>
            </a:solidFill>
          </a:ln>
        </p:spPr>
        <p:txBody>
          <a:bodyPr/>
          <a:lstStyle/>
          <a:p>
            <a:pPr eaLnBrk="1" hangingPunct="1"/>
            <a:r>
              <a:rPr lang="de-DE" sz="3200" b="1" smtClean="0">
                <a:solidFill>
                  <a:srgbClr val="FF0000"/>
                </a:solidFill>
                <a:latin typeface="Arial" charset="0"/>
              </a:rPr>
              <a:t>HIGH LEVEL OF PROTECTION</a:t>
            </a:r>
          </a:p>
        </p:txBody>
      </p:sp>
      <p:sp>
        <p:nvSpPr>
          <p:cNvPr id="3" name="Inhaltsplatzhalter 2"/>
          <p:cNvSpPr>
            <a:spLocks noGrp="1"/>
          </p:cNvSpPr>
          <p:nvPr>
            <p:ph idx="4294967295"/>
          </p:nvPr>
        </p:nvSpPr>
        <p:spPr>
          <a:xfrm>
            <a:off x="457200" y="1412875"/>
            <a:ext cx="8229600" cy="4752975"/>
          </a:xfrm>
          <a:ln w="38100">
            <a:solidFill>
              <a:srgbClr val="0000FF"/>
            </a:solidFill>
          </a:ln>
        </p:spPr>
        <p:txBody>
          <a:bodyPr/>
          <a:lstStyle/>
          <a:p>
            <a:pPr algn="just" eaLnBrk="1" hangingPunct="1">
              <a:buFont typeface="Wingdings" pitchFamily="2" charset="2"/>
              <a:buChar char="v"/>
            </a:pPr>
            <a:r>
              <a:rPr lang="de-DE" sz="2000" b="1" smtClean="0">
                <a:latin typeface="Arial" charset="0"/>
              </a:rPr>
              <a:t>Article 193 TFEU </a:t>
            </a:r>
          </a:p>
          <a:p>
            <a:pPr algn="just" eaLnBrk="1" hangingPunct="1">
              <a:buFont typeface="Arial" charset="0"/>
              <a:buNone/>
            </a:pPr>
            <a:r>
              <a:rPr lang="en-US" sz="2000" smtClean="0">
                <a:latin typeface="Arial" charset="0"/>
              </a:rPr>
              <a:t>	The protective measures adopted pursuant to Article 192 shall not prevent any Member State from maintaining or introducing more stringent protective measures. Such measures must be compatible with the Treaties. They shall be notified to the Commission</a:t>
            </a:r>
            <a:r>
              <a:rPr lang="en-US" sz="2000" i="1" smtClean="0">
                <a:latin typeface="Arial" charset="0"/>
              </a:rPr>
              <a:t>. </a:t>
            </a:r>
          </a:p>
          <a:p>
            <a:pPr algn="just" eaLnBrk="1" hangingPunct="1">
              <a:buFont typeface="Arial" charset="0"/>
              <a:buNone/>
            </a:pPr>
            <a:r>
              <a:rPr lang="en-US" sz="2000" smtClean="0">
                <a:latin typeface="Arial" charset="0"/>
              </a:rPr>
              <a:t>	</a:t>
            </a:r>
          </a:p>
          <a:p>
            <a:pPr algn="just" eaLnBrk="1" hangingPunct="1">
              <a:buFont typeface="Wingdings" pitchFamily="2" charset="2"/>
              <a:buChar char="v"/>
            </a:pPr>
            <a:r>
              <a:rPr lang="en-US" sz="2000" b="1" smtClean="0">
                <a:latin typeface="Arial" charset="0"/>
              </a:rPr>
              <a:t>Court of Justice of the European Union (CJEU) Case C-284/95 judgment of 14 July 1998, Safety Hi-Tech Srl</a:t>
            </a:r>
          </a:p>
          <a:p>
            <a:pPr algn="just" eaLnBrk="1" hangingPunct="1">
              <a:buFont typeface="Arial" charset="0"/>
              <a:buNone/>
            </a:pPr>
            <a:r>
              <a:rPr lang="en-US" sz="2000" smtClean="0">
                <a:latin typeface="Arial" charset="0"/>
              </a:rPr>
              <a:t>	(Regulation (EC) No 3093/94 , Measures to protect the ozone layer)</a:t>
            </a:r>
          </a:p>
          <a:p>
            <a:pPr algn="just" eaLnBrk="1" hangingPunct="1">
              <a:buFont typeface="Arial" charset="0"/>
              <a:buNone/>
            </a:pPr>
            <a:r>
              <a:rPr lang="en-US" sz="2000" smtClean="0">
                <a:latin typeface="Arial" charset="0"/>
              </a:rPr>
              <a:t>	“(49) Finally, whilst it is undisputed that …the Treaty requires Community policy in environmental matters to aim for a high level of protection, such a level of protection, to be compatible with that provision, does </a:t>
            </a:r>
            <a:r>
              <a:rPr lang="en-US" sz="2000" b="1" smtClean="0">
                <a:latin typeface="Arial" charset="0"/>
              </a:rPr>
              <a:t>not </a:t>
            </a:r>
            <a:r>
              <a:rPr lang="en-US" sz="2000" smtClean="0">
                <a:latin typeface="Arial" charset="0"/>
              </a:rPr>
              <a:t>necessarily have </a:t>
            </a:r>
            <a:r>
              <a:rPr lang="en-US" sz="2000" b="1" smtClean="0">
                <a:latin typeface="Arial" charset="0"/>
              </a:rPr>
              <a:t>to be the highest </a:t>
            </a:r>
            <a:r>
              <a:rPr lang="en-US" sz="2000" smtClean="0">
                <a:latin typeface="Arial" charset="0"/>
              </a:rPr>
              <a:t>that is technically possible. …”</a:t>
            </a:r>
            <a:r>
              <a:rPr lang="en-US" sz="2000" smtClean="0"/>
              <a:t> </a:t>
            </a:r>
          </a:p>
          <a:p>
            <a:pPr eaLnBrk="1" hangingPunct="1">
              <a:buFont typeface="Arial" charset="0"/>
              <a:buNone/>
            </a:pPr>
            <a:endParaRPr lang="en-US" sz="1900" smtClean="0"/>
          </a:p>
          <a:p>
            <a:pPr eaLnBrk="1" hangingPunct="1">
              <a:buFont typeface="Wingdings" pitchFamily="2" charset="2"/>
              <a:buChar char="Ø"/>
            </a:pPr>
            <a:r>
              <a:rPr lang="de-DE" sz="1900" i="1" smtClean="0"/>
              <a:t> </a:t>
            </a:r>
            <a:endParaRPr lang="en-US" sz="1900" i="1" smtClean="0"/>
          </a:p>
        </p:txBody>
      </p:sp>
      <p:sp>
        <p:nvSpPr>
          <p:cNvPr id="35843" name="Fußzeilenplatzhalter 3"/>
          <p:cNvSpPr txBox="1">
            <a:spLocks noGrp="1"/>
          </p:cNvSpPr>
          <p:nvPr/>
        </p:nvSpPr>
        <p:spPr bwMode="auto">
          <a:xfrm>
            <a:off x="2627313" y="6356350"/>
            <a:ext cx="4032250" cy="365125"/>
          </a:xfrm>
          <a:prstGeom prst="rect">
            <a:avLst/>
          </a:prstGeom>
          <a:noFill/>
          <a:ln w="9525">
            <a:solidFill>
              <a:srgbClr val="0000FF"/>
            </a:solidFill>
            <a:miter lim="800000"/>
            <a:headEnd/>
            <a:tailEnd/>
          </a:ln>
        </p:spPr>
        <p:txBody>
          <a:bodyPr anchor="ctr"/>
          <a:lstStyle/>
          <a:p>
            <a:pPr algn="ctr"/>
            <a:r>
              <a:rPr lang="en-US" sz="1400" b="1">
                <a:solidFill>
                  <a:srgbClr val="170ED2"/>
                </a:solidFill>
                <a:latin typeface="Calibri" pitchFamily="34" charset="0"/>
              </a:rPr>
              <a:t>Association of Bulgarian  administrative judge/AEAJ </a:t>
            </a:r>
          </a:p>
          <a:p>
            <a:pPr algn="ctr"/>
            <a:r>
              <a:rPr lang="en-US" sz="1400" b="1">
                <a:solidFill>
                  <a:srgbClr val="170ED2"/>
                </a:solidFill>
                <a:latin typeface="Calibri" pitchFamily="34" charset="0"/>
              </a:rPr>
              <a:t>Workshop in Sofia on 4 -5 Jun 2015</a:t>
            </a:r>
          </a:p>
        </p:txBody>
      </p:sp>
      <p:sp>
        <p:nvSpPr>
          <p:cNvPr id="5" name="Foliennummernplatzhalt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C070616-4BAB-44E3-B011-2AD478A7BD76}" type="slidenum">
              <a:rPr lang="de-DE" sz="1200">
                <a:solidFill>
                  <a:schemeClr val="tx1">
                    <a:tint val="75000"/>
                  </a:schemeClr>
                </a:solidFill>
                <a:latin typeface="+mn-lt"/>
              </a:rPr>
              <a:pPr algn="r" fontAlgn="auto">
                <a:spcBef>
                  <a:spcPts val="0"/>
                </a:spcBef>
                <a:spcAft>
                  <a:spcPts val="0"/>
                </a:spcAft>
                <a:defRPr/>
              </a:pPr>
              <a:t>15</a:t>
            </a:fld>
            <a:endParaRPr lang="de-DE" sz="1200" dirty="0">
              <a:solidFill>
                <a:schemeClr val="tx1">
                  <a:tint val="75000"/>
                </a:schemeClr>
              </a:solidFill>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10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10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10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checkerboard(across)">
                                      <p:cBhvr>
                                        <p:cTn id="3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p:cNvSpPr>
          <p:nvPr>
            <p:ph type="title"/>
          </p:nvPr>
        </p:nvSpPr>
        <p:spPr>
          <a:ln w="38100">
            <a:solidFill>
              <a:srgbClr val="170ED2"/>
            </a:solidFill>
          </a:ln>
        </p:spPr>
        <p:txBody>
          <a:bodyPr/>
          <a:lstStyle/>
          <a:p>
            <a:r>
              <a:rPr lang="en-US" sz="3200" b="1" smtClean="0">
                <a:solidFill>
                  <a:srgbClr val="FF0000"/>
                </a:solidFill>
                <a:latin typeface="Arial" charset="0"/>
              </a:rPr>
              <a:t>SUSTAINABLE DEVELOPMENT</a:t>
            </a:r>
            <a:endParaRPr lang="it-IT" sz="3200" b="1" smtClean="0">
              <a:solidFill>
                <a:srgbClr val="FF0000"/>
              </a:solidFill>
              <a:latin typeface="Arial" charset="0"/>
            </a:endParaRPr>
          </a:p>
        </p:txBody>
      </p:sp>
      <p:sp>
        <p:nvSpPr>
          <p:cNvPr id="202754" name="Rectangle 3"/>
          <p:cNvSpPr>
            <a:spLocks noGrp="1"/>
          </p:cNvSpPr>
          <p:nvPr>
            <p:ph type="body" idx="1"/>
          </p:nvPr>
        </p:nvSpPr>
        <p:spPr>
          <a:xfrm>
            <a:off x="457200" y="1600200"/>
            <a:ext cx="8229600" cy="4060825"/>
          </a:xfrm>
          <a:ln w="38100">
            <a:solidFill>
              <a:srgbClr val="170ED2"/>
            </a:solidFill>
          </a:ln>
        </p:spPr>
        <p:txBody>
          <a:bodyPr/>
          <a:lstStyle/>
          <a:p>
            <a:pPr marL="0" indent="0" algn="just">
              <a:lnSpc>
                <a:spcPct val="80000"/>
              </a:lnSpc>
              <a:buFont typeface="Arial" charset="0"/>
              <a:buNone/>
            </a:pPr>
            <a:r>
              <a:rPr lang="it-IT" sz="1800" b="1" smtClean="0">
                <a:latin typeface="Arial" charset="0"/>
              </a:rPr>
              <a:t>Expression</a:t>
            </a:r>
          </a:p>
          <a:p>
            <a:pPr marL="0" indent="0" algn="just">
              <a:lnSpc>
                <a:spcPct val="80000"/>
              </a:lnSpc>
              <a:buFont typeface="Arial" charset="0"/>
              <a:buNone/>
            </a:pPr>
            <a:r>
              <a:rPr lang="it-IT" sz="1800" smtClean="0">
                <a:latin typeface="Arial" charset="0"/>
              </a:rPr>
              <a:t>- attributed conventionally to report "</a:t>
            </a:r>
            <a:r>
              <a:rPr lang="it-IT" sz="1800" b="1" smtClean="0">
                <a:solidFill>
                  <a:srgbClr val="FF0000"/>
                </a:solidFill>
                <a:latin typeface="Arial" charset="0"/>
              </a:rPr>
              <a:t>Our Common Future</a:t>
            </a:r>
            <a:r>
              <a:rPr lang="it-IT" sz="1800" smtClean="0">
                <a:latin typeface="Arial" charset="0"/>
              </a:rPr>
              <a:t>" in 1987, prepared by independent experts, better known as the </a:t>
            </a:r>
            <a:r>
              <a:rPr lang="it-IT" sz="1800" b="1" smtClean="0">
                <a:solidFill>
                  <a:srgbClr val="FF0000"/>
                </a:solidFill>
                <a:latin typeface="Arial" charset="0"/>
              </a:rPr>
              <a:t>Brundtland Report</a:t>
            </a:r>
            <a:r>
              <a:rPr lang="it-IT" sz="1800" smtClean="0">
                <a:latin typeface="Arial" charset="0"/>
              </a:rPr>
              <a:t> (Prime Minister of Norway);</a:t>
            </a:r>
          </a:p>
          <a:p>
            <a:pPr marL="0" indent="0" algn="just">
              <a:lnSpc>
                <a:spcPct val="80000"/>
              </a:lnSpc>
              <a:buFontTx/>
              <a:buChar char="-"/>
            </a:pPr>
            <a:r>
              <a:rPr lang="it-IT" sz="1800" smtClean="0">
                <a:latin typeface="Arial" charset="0"/>
              </a:rPr>
              <a:t> approved by the </a:t>
            </a:r>
            <a:r>
              <a:rPr lang="it-IT" sz="1800" b="1" smtClean="0">
                <a:latin typeface="Arial" charset="0"/>
              </a:rPr>
              <a:t>General Assembly</a:t>
            </a:r>
            <a:r>
              <a:rPr lang="it-IT" sz="1800" smtClean="0">
                <a:latin typeface="Arial" charset="0"/>
              </a:rPr>
              <a:t> of the </a:t>
            </a:r>
            <a:r>
              <a:rPr lang="it-IT" sz="1800" b="1" smtClean="0">
                <a:latin typeface="Arial" charset="0"/>
              </a:rPr>
              <a:t>United Nations</a:t>
            </a:r>
            <a:r>
              <a:rPr lang="it-IT" sz="1800" smtClean="0">
                <a:latin typeface="Arial" charset="0"/>
              </a:rPr>
              <a:t>, </a:t>
            </a:r>
            <a:r>
              <a:rPr lang="it-IT" sz="1800" b="1" smtClean="0">
                <a:solidFill>
                  <a:srgbClr val="FF0000"/>
                </a:solidFill>
                <a:latin typeface="Arial" charset="0"/>
              </a:rPr>
              <a:t>res. n. 42/187, 1987, December 11°</a:t>
            </a:r>
            <a:r>
              <a:rPr lang="it-IT" sz="1800" smtClean="0">
                <a:latin typeface="Arial" charset="0"/>
              </a:rPr>
              <a:t>  </a:t>
            </a:r>
          </a:p>
          <a:p>
            <a:pPr marL="0" indent="0" algn="just">
              <a:lnSpc>
                <a:spcPct val="80000"/>
              </a:lnSpc>
              <a:buFontTx/>
              <a:buNone/>
            </a:pPr>
            <a:endParaRPr lang="it-IT" sz="1800" smtClean="0">
              <a:latin typeface="Arial" charset="0"/>
            </a:endParaRPr>
          </a:p>
          <a:p>
            <a:pPr marL="0" indent="0" algn="just">
              <a:lnSpc>
                <a:spcPct val="80000"/>
              </a:lnSpc>
              <a:buFontTx/>
              <a:buNone/>
            </a:pPr>
            <a:r>
              <a:rPr lang="it-IT" sz="1800" b="1" smtClean="0">
                <a:latin typeface="Arial" charset="0"/>
              </a:rPr>
              <a:t>Definition</a:t>
            </a:r>
          </a:p>
          <a:p>
            <a:pPr marL="0" indent="0" algn="just">
              <a:lnSpc>
                <a:spcPct val="80000"/>
              </a:lnSpc>
              <a:buFontTx/>
              <a:buNone/>
            </a:pPr>
            <a:r>
              <a:rPr lang="it-IT" sz="1800" b="1" smtClean="0">
                <a:solidFill>
                  <a:srgbClr val="170ED2"/>
                </a:solidFill>
                <a:latin typeface="Arial" charset="0"/>
              </a:rPr>
              <a:t>Development that meets the needs of the present without compromising the ability of future generations to meet their needs</a:t>
            </a:r>
            <a:r>
              <a:rPr lang="it-IT" sz="1800" b="1" smtClean="0">
                <a:latin typeface="Arial" charset="0"/>
              </a:rPr>
              <a:t> </a:t>
            </a:r>
          </a:p>
          <a:p>
            <a:pPr marL="0" indent="0" algn="just">
              <a:lnSpc>
                <a:spcPct val="80000"/>
              </a:lnSpc>
              <a:buFontTx/>
              <a:buNone/>
            </a:pPr>
            <a:r>
              <a:rPr lang="it-IT" sz="1800" smtClean="0">
                <a:latin typeface="Arial" charset="0"/>
              </a:rPr>
              <a:t>This definition encloses </a:t>
            </a:r>
            <a:r>
              <a:rPr lang="it-IT" sz="1800" b="1" smtClean="0">
                <a:latin typeface="Arial" charset="0"/>
              </a:rPr>
              <a:t>two concepts</a:t>
            </a:r>
            <a:r>
              <a:rPr lang="it-IT" sz="1800" smtClean="0">
                <a:latin typeface="Arial" charset="0"/>
              </a:rPr>
              <a:t> </a:t>
            </a:r>
          </a:p>
          <a:p>
            <a:pPr lvl="1">
              <a:lnSpc>
                <a:spcPct val="80000"/>
              </a:lnSpc>
            </a:pPr>
            <a:r>
              <a:rPr lang="it-IT" sz="1800" b="1" smtClean="0">
                <a:latin typeface="Arial" charset="0"/>
              </a:rPr>
              <a:t> </a:t>
            </a:r>
            <a:r>
              <a:rPr lang="it-IT" sz="1800" b="1" smtClean="0">
                <a:solidFill>
                  <a:srgbClr val="FF0000"/>
                </a:solidFill>
                <a:latin typeface="Arial" charset="0"/>
              </a:rPr>
              <a:t>needs</a:t>
            </a:r>
            <a:r>
              <a:rPr lang="it-IT" sz="1800" b="1" smtClean="0">
                <a:latin typeface="Arial" charset="0"/>
              </a:rPr>
              <a:t>, </a:t>
            </a:r>
            <a:r>
              <a:rPr lang="it-IT" sz="1800" smtClean="0">
                <a:latin typeface="Arial" charset="0"/>
              </a:rPr>
              <a:t>which is to be referred, in particular, to most disadvantaged people</a:t>
            </a:r>
          </a:p>
          <a:p>
            <a:pPr lvl="1">
              <a:lnSpc>
                <a:spcPct val="80000"/>
              </a:lnSpc>
            </a:pPr>
            <a:r>
              <a:rPr lang="it-IT" sz="1800" b="1" smtClean="0">
                <a:solidFill>
                  <a:srgbClr val="FF0000"/>
                </a:solidFill>
                <a:latin typeface="Arial" charset="0"/>
              </a:rPr>
              <a:t>limitless</a:t>
            </a:r>
            <a:r>
              <a:rPr lang="it-IT" sz="1800" b="1" smtClean="0">
                <a:latin typeface="Arial" charset="0"/>
              </a:rPr>
              <a:t> </a:t>
            </a:r>
            <a:r>
              <a:rPr lang="it-IT" sz="1800" smtClean="0">
                <a:latin typeface="Arial" charset="0"/>
              </a:rPr>
              <a:t>of our</a:t>
            </a:r>
            <a:r>
              <a:rPr lang="it-IT" sz="1800" b="1" smtClean="0">
                <a:latin typeface="Arial" charset="0"/>
              </a:rPr>
              <a:t> </a:t>
            </a:r>
            <a:r>
              <a:rPr lang="it-IT" sz="1800" b="1" smtClean="0">
                <a:solidFill>
                  <a:srgbClr val="FF0000"/>
                </a:solidFill>
                <a:latin typeface="Arial" charset="0"/>
              </a:rPr>
              <a:t>natural resources</a:t>
            </a:r>
            <a:r>
              <a:rPr lang="it-IT" sz="1800" smtClean="0">
                <a:latin typeface="Arial" charset="0"/>
              </a:rPr>
              <a:t> </a:t>
            </a:r>
            <a:endParaRPr lang="it-IT" sz="1800" b="1" smtClean="0">
              <a:latin typeface="Arial" charset="0"/>
            </a:endParaRPr>
          </a:p>
          <a:p>
            <a:pPr marL="0" indent="0" algn="just">
              <a:lnSpc>
                <a:spcPct val="80000"/>
              </a:lnSpc>
              <a:buFontTx/>
              <a:buChar char="-"/>
            </a:pPr>
            <a:endParaRPr lang="it-IT" sz="1800" b="1" smtClean="0">
              <a:latin typeface="Arial" charset="0"/>
            </a:endParaRPr>
          </a:p>
        </p:txBody>
      </p:sp>
      <p:sp>
        <p:nvSpPr>
          <p:cNvPr id="202756" name="Rectangle 16"/>
          <p:cNvSpPr>
            <a:spLocks noChangeArrowheads="1"/>
          </p:cNvSpPr>
          <p:nvPr/>
        </p:nvSpPr>
        <p:spPr bwMode="auto">
          <a:xfrm rot="10800000" flipV="1">
            <a:off x="2284413" y="5876925"/>
            <a:ext cx="4573587" cy="466725"/>
          </a:xfrm>
          <a:prstGeom prst="rect">
            <a:avLst/>
          </a:prstGeom>
          <a:noFill/>
          <a:ln w="9525">
            <a:solidFill>
              <a:srgbClr val="170ED2"/>
            </a:solidFill>
            <a:miter lim="800000"/>
            <a:headEnd/>
            <a:tailEnd/>
          </a:ln>
        </p:spPr>
        <p:txBody>
          <a:bodyPr>
            <a:spAutoFit/>
          </a:bodyPr>
          <a:lstStyle/>
          <a:p>
            <a:pPr algn="ctr"/>
            <a:r>
              <a:rPr lang="en-US" sz="1200" b="1">
                <a:solidFill>
                  <a:srgbClr val="0000FF"/>
                </a:solidFill>
              </a:rPr>
              <a:t>Association of Bulgarian  administrative judge/AEAJ </a:t>
            </a:r>
          </a:p>
          <a:p>
            <a:pPr algn="ctr"/>
            <a:r>
              <a:rPr lang="en-US" sz="1200" b="1">
                <a:solidFill>
                  <a:srgbClr val="0000FF"/>
                </a:solidFill>
              </a:rPr>
              <a:t>Workshop in Sofia on 4 -5 Jun 2015</a:t>
            </a:r>
            <a:endParaRPr lang="it-IT" sz="1200" b="1">
              <a:solidFill>
                <a:srgbClr val="0000FF"/>
              </a:solidFill>
            </a:endParaRP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p:cNvSpPr>
          <p:nvPr>
            <p:ph type="body" idx="1"/>
          </p:nvPr>
        </p:nvSpPr>
        <p:spPr>
          <a:xfrm>
            <a:off x="468313" y="1341438"/>
            <a:ext cx="8229600" cy="4237037"/>
          </a:xfrm>
          <a:noFill/>
          <a:ln w="38100">
            <a:solidFill>
              <a:srgbClr val="170ED2"/>
            </a:solidFill>
          </a:ln>
        </p:spPr>
        <p:txBody>
          <a:bodyPr/>
          <a:lstStyle/>
          <a:p>
            <a:pPr marL="0" indent="0" algn="just">
              <a:lnSpc>
                <a:spcPct val="80000"/>
              </a:lnSpc>
              <a:buFontTx/>
              <a:buNone/>
            </a:pPr>
            <a:r>
              <a:rPr lang="en-US" sz="2000" b="1" smtClean="0">
                <a:solidFill>
                  <a:srgbClr val="FF0000"/>
                </a:solidFill>
                <a:latin typeface="Arial" charset="0"/>
              </a:rPr>
              <a:t>7th EAP Environmental Action Programme</a:t>
            </a:r>
          </a:p>
          <a:p>
            <a:pPr marL="0" indent="0" algn="just">
              <a:lnSpc>
                <a:spcPct val="80000"/>
              </a:lnSpc>
              <a:buFont typeface="Arial" charset="0"/>
              <a:buNone/>
            </a:pPr>
            <a:r>
              <a:rPr lang="en-US" sz="2000" smtClean="0">
                <a:latin typeface="Arial" charset="0"/>
              </a:rPr>
              <a:t>Decision </a:t>
            </a:r>
            <a:r>
              <a:rPr lang="en-US" sz="2000" b="1" smtClean="0">
                <a:solidFill>
                  <a:srgbClr val="170ED2"/>
                </a:solidFill>
                <a:latin typeface="Arial" charset="0"/>
              </a:rPr>
              <a:t>No 1386/2013/EU</a:t>
            </a:r>
            <a:r>
              <a:rPr lang="en-US" sz="2000" smtClean="0">
                <a:latin typeface="Arial" charset="0"/>
              </a:rPr>
              <a:t> of the European Parliament and of the Council of </a:t>
            </a:r>
            <a:r>
              <a:rPr lang="en-US" sz="2000" b="1" smtClean="0">
                <a:solidFill>
                  <a:srgbClr val="170ED2"/>
                </a:solidFill>
                <a:latin typeface="Arial" charset="0"/>
              </a:rPr>
              <a:t>20 November 2013</a:t>
            </a:r>
            <a:r>
              <a:rPr lang="en-US" sz="2000" smtClean="0">
                <a:latin typeface="Arial" charset="0"/>
              </a:rPr>
              <a:t> on a General Union Environment Action Programme to 2020 </a:t>
            </a:r>
          </a:p>
          <a:p>
            <a:pPr marL="0" indent="0" algn="just">
              <a:lnSpc>
                <a:spcPct val="80000"/>
              </a:lnSpc>
              <a:buFont typeface="Arial" charset="0"/>
              <a:buNone/>
            </a:pPr>
            <a:r>
              <a:rPr lang="en-US" sz="2000" smtClean="0">
                <a:latin typeface="Arial" charset="0"/>
              </a:rPr>
              <a:t>‘</a:t>
            </a:r>
            <a:r>
              <a:rPr lang="en-US" sz="2000" smtClean="0">
                <a:solidFill>
                  <a:srgbClr val="800000"/>
                </a:solidFill>
                <a:effectLst>
                  <a:outerShdw blurRad="38100" dist="38100" dir="2700000" algn="tl">
                    <a:srgbClr val="000000"/>
                  </a:outerShdw>
                </a:effectLst>
                <a:latin typeface="Arial" charset="0"/>
              </a:rPr>
              <a:t>Living well, within the limits of our planet</a:t>
            </a:r>
            <a:r>
              <a:rPr lang="en-US" sz="2000" smtClean="0">
                <a:latin typeface="Arial" charset="0"/>
              </a:rPr>
              <a:t>’</a:t>
            </a:r>
          </a:p>
          <a:p>
            <a:pPr marL="0" indent="0" algn="just">
              <a:lnSpc>
                <a:spcPct val="80000"/>
              </a:lnSpc>
              <a:buFont typeface="Arial" charset="0"/>
              <a:buNone/>
            </a:pPr>
            <a:endParaRPr lang="en-US" sz="2000" smtClean="0">
              <a:latin typeface="Arial" charset="0"/>
            </a:endParaRPr>
          </a:p>
          <a:p>
            <a:pPr marL="0" indent="0" algn="just">
              <a:lnSpc>
                <a:spcPct val="80000"/>
              </a:lnSpc>
              <a:buFont typeface="Arial" charset="0"/>
              <a:buNone/>
            </a:pPr>
            <a:r>
              <a:rPr lang="en-US" sz="2000" smtClean="0">
                <a:latin typeface="Arial" charset="0"/>
              </a:rPr>
              <a:t>EAP</a:t>
            </a:r>
          </a:p>
          <a:p>
            <a:pPr marL="0" indent="0" algn="just">
              <a:lnSpc>
                <a:spcPct val="80000"/>
              </a:lnSpc>
            </a:pPr>
            <a:r>
              <a:rPr lang="en-US" sz="2000" smtClean="0">
                <a:latin typeface="Arial" charset="0"/>
              </a:rPr>
              <a:t>will guide European environment policy </a:t>
            </a:r>
            <a:r>
              <a:rPr lang="en-US" sz="2000" b="1" smtClean="0">
                <a:latin typeface="Arial" charset="0"/>
              </a:rPr>
              <a:t>until 2020</a:t>
            </a:r>
            <a:r>
              <a:rPr lang="en-US" sz="2000" smtClean="0">
                <a:latin typeface="Arial" charset="0"/>
              </a:rPr>
              <a:t>. </a:t>
            </a:r>
          </a:p>
          <a:p>
            <a:pPr marL="0" indent="0" algn="just">
              <a:lnSpc>
                <a:spcPct val="80000"/>
              </a:lnSpc>
            </a:pPr>
            <a:r>
              <a:rPr lang="en-US" sz="2000" smtClean="0">
                <a:latin typeface="Arial" charset="0"/>
              </a:rPr>
              <a:t>In order to give more long-term direction it sets out a vision beyond that, of where it wants the Union to be </a:t>
            </a:r>
            <a:r>
              <a:rPr lang="en-US" sz="2000" b="1" smtClean="0">
                <a:latin typeface="Arial" charset="0"/>
              </a:rPr>
              <a:t>by 2050</a:t>
            </a:r>
            <a:r>
              <a:rPr lang="en-US" sz="2000" smtClean="0">
                <a:latin typeface="Arial" charset="0"/>
              </a:rPr>
              <a:t>: </a:t>
            </a:r>
          </a:p>
          <a:p>
            <a:pPr marL="0" indent="0" algn="just">
              <a:lnSpc>
                <a:spcPct val="80000"/>
              </a:lnSpc>
              <a:buFont typeface="Arial" charset="0"/>
              <a:buNone/>
            </a:pPr>
            <a:r>
              <a:rPr lang="en-US" sz="1600" smtClean="0">
                <a:latin typeface="Arial" charset="0"/>
              </a:rPr>
              <a:t>In 2050, we live well, within the planet’s ecological limits. Our prosperity and healthy environment stem from an innovative, circular economy where nothing is wasted and where natural resources are managed sustainably, and biodiversity is protected, valued and restored in ways that enhance our society’s resilience. Our low-carbon growth has long been decoupled from resource use, setting the pace for a safe and sustainable global society."</a:t>
            </a:r>
          </a:p>
          <a:p>
            <a:pPr marL="0" indent="0" algn="just">
              <a:lnSpc>
                <a:spcPct val="80000"/>
              </a:lnSpc>
              <a:buFont typeface="Arial" charset="0"/>
              <a:buNone/>
            </a:pPr>
            <a:endParaRPr lang="en-US" sz="1600" smtClean="0">
              <a:latin typeface="Arial" charset="0"/>
            </a:endParaRPr>
          </a:p>
          <a:p>
            <a:pPr marL="0" indent="0" algn="just">
              <a:lnSpc>
                <a:spcPct val="80000"/>
              </a:lnSpc>
              <a:buFont typeface="Arial" charset="0"/>
              <a:buNone/>
            </a:pPr>
            <a:endParaRPr lang="en-US" sz="2400" smtClean="0">
              <a:latin typeface="Arial" charset="0"/>
            </a:endParaRPr>
          </a:p>
          <a:p>
            <a:pPr marL="0" indent="0" algn="just">
              <a:lnSpc>
                <a:spcPct val="80000"/>
              </a:lnSpc>
            </a:pPr>
            <a:endParaRPr lang="en-US" sz="2000" smtClean="0"/>
          </a:p>
        </p:txBody>
      </p:sp>
      <p:sp>
        <p:nvSpPr>
          <p:cNvPr id="267268" name="Rectangle 2"/>
          <p:cNvSpPr>
            <a:spLocks noGrp="1"/>
          </p:cNvSpPr>
          <p:nvPr>
            <p:ph type="title"/>
          </p:nvPr>
        </p:nvSpPr>
        <p:spPr>
          <a:xfrm>
            <a:off x="457200" y="274638"/>
            <a:ext cx="8229600" cy="850900"/>
          </a:xfrm>
          <a:ln w="38100">
            <a:solidFill>
              <a:srgbClr val="170ED2"/>
            </a:solidFill>
          </a:ln>
        </p:spPr>
        <p:txBody>
          <a:bodyPr/>
          <a:lstStyle/>
          <a:p>
            <a:r>
              <a:rPr lang="en-US" sz="3200" b="1" smtClean="0">
                <a:solidFill>
                  <a:srgbClr val="FF0000"/>
                </a:solidFill>
                <a:latin typeface="Arial" charset="0"/>
              </a:rPr>
              <a:t>SUSTAINABLE DEVELOPMENT</a:t>
            </a:r>
            <a:endParaRPr lang="it-IT" sz="3200" b="1" smtClean="0">
              <a:solidFill>
                <a:srgbClr val="FF0000"/>
              </a:solidFill>
              <a:latin typeface="Arial" charset="0"/>
            </a:endParaRPr>
          </a:p>
        </p:txBody>
      </p:sp>
      <p:sp>
        <p:nvSpPr>
          <p:cNvPr id="267270" name="Rectangle 16"/>
          <p:cNvSpPr>
            <a:spLocks noChangeArrowheads="1"/>
          </p:cNvSpPr>
          <p:nvPr/>
        </p:nvSpPr>
        <p:spPr bwMode="auto">
          <a:xfrm rot="10800000" flipV="1">
            <a:off x="2284413" y="5876925"/>
            <a:ext cx="4573587" cy="466725"/>
          </a:xfrm>
          <a:prstGeom prst="rect">
            <a:avLst/>
          </a:prstGeom>
          <a:noFill/>
          <a:ln w="9525">
            <a:solidFill>
              <a:srgbClr val="170ED2"/>
            </a:solidFill>
            <a:miter lim="800000"/>
            <a:headEnd/>
            <a:tailEnd/>
          </a:ln>
        </p:spPr>
        <p:txBody>
          <a:bodyPr>
            <a:spAutoFit/>
          </a:bodyPr>
          <a:lstStyle/>
          <a:p>
            <a:pPr algn="ctr"/>
            <a:r>
              <a:rPr lang="en-US" sz="1200" b="1">
                <a:solidFill>
                  <a:srgbClr val="0000FF"/>
                </a:solidFill>
              </a:rPr>
              <a:t>Association of Bulgarian  administrative judge/AEAJ </a:t>
            </a:r>
          </a:p>
          <a:p>
            <a:pPr algn="ctr"/>
            <a:r>
              <a:rPr lang="en-US" sz="1200" b="1">
                <a:solidFill>
                  <a:srgbClr val="0000FF"/>
                </a:solidFill>
              </a:rPr>
              <a:t>Workshop in Sofia on 4 -5 Jun 2015</a:t>
            </a:r>
            <a:endParaRPr lang="it-IT" sz="1200" b="1">
              <a:solidFill>
                <a:srgbClr val="0000FF"/>
              </a:solidFill>
            </a:endParaRP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p:cNvSpPr>
          <p:nvPr>
            <p:ph type="title"/>
          </p:nvPr>
        </p:nvSpPr>
        <p:spPr>
          <a:xfrm>
            <a:off x="250825" y="260350"/>
            <a:ext cx="8713788" cy="865188"/>
          </a:xfrm>
          <a:noFill/>
          <a:ln w="38100">
            <a:solidFill>
              <a:srgbClr val="170ED2"/>
            </a:solidFill>
          </a:ln>
        </p:spPr>
        <p:txBody>
          <a:bodyPr/>
          <a:lstStyle/>
          <a:p>
            <a:r>
              <a:rPr lang="en-US" sz="3200" b="1" smtClean="0">
                <a:solidFill>
                  <a:srgbClr val="FF0000"/>
                </a:solidFill>
                <a:latin typeface="Arial" charset="0"/>
              </a:rPr>
              <a:t>SUSTAINABLE DEVELOPMENT</a:t>
            </a:r>
            <a:endParaRPr lang="it-IT" sz="3200" b="1" smtClean="0">
              <a:solidFill>
                <a:srgbClr val="FF0000"/>
              </a:solidFill>
              <a:latin typeface="Arial" charset="0"/>
            </a:endParaRPr>
          </a:p>
        </p:txBody>
      </p:sp>
      <p:sp>
        <p:nvSpPr>
          <p:cNvPr id="269315" name="Rectangle 3"/>
          <p:cNvSpPr>
            <a:spLocks noGrp="1"/>
          </p:cNvSpPr>
          <p:nvPr>
            <p:ph type="body" idx="1"/>
          </p:nvPr>
        </p:nvSpPr>
        <p:spPr>
          <a:xfrm>
            <a:off x="250825" y="1196975"/>
            <a:ext cx="8713788" cy="4824413"/>
          </a:xfrm>
          <a:noFill/>
          <a:ln w="38100">
            <a:solidFill>
              <a:srgbClr val="170ED2"/>
            </a:solidFill>
          </a:ln>
        </p:spPr>
        <p:txBody>
          <a:bodyPr/>
          <a:lstStyle/>
          <a:p>
            <a:pPr algn="just">
              <a:lnSpc>
                <a:spcPct val="80000"/>
              </a:lnSpc>
              <a:buFontTx/>
              <a:buNone/>
            </a:pPr>
            <a:endParaRPr lang="en-US" sz="1400" b="1" smtClean="0">
              <a:solidFill>
                <a:srgbClr val="FF0000"/>
              </a:solidFill>
              <a:latin typeface="Arial" charset="0"/>
            </a:endParaRPr>
          </a:p>
          <a:p>
            <a:pPr algn="ctr">
              <a:lnSpc>
                <a:spcPct val="80000"/>
              </a:lnSpc>
              <a:buFontTx/>
              <a:buNone/>
            </a:pPr>
            <a:r>
              <a:rPr lang="en-US" sz="2000" b="1" smtClean="0">
                <a:solidFill>
                  <a:srgbClr val="FF0000"/>
                </a:solidFill>
                <a:latin typeface="Arial" charset="0"/>
              </a:rPr>
              <a:t>7th EAP Environmental Action Programme</a:t>
            </a:r>
            <a:endParaRPr lang="en-US" sz="2000" smtClean="0">
              <a:latin typeface="Arial" charset="0"/>
            </a:endParaRPr>
          </a:p>
          <a:p>
            <a:pPr>
              <a:lnSpc>
                <a:spcPct val="80000"/>
              </a:lnSpc>
              <a:buFont typeface="Arial" charset="0"/>
              <a:buNone/>
            </a:pPr>
            <a:endParaRPr lang="en-US" sz="1800" b="1" smtClean="0">
              <a:latin typeface="Arial" charset="0"/>
            </a:endParaRPr>
          </a:p>
          <a:p>
            <a:pPr>
              <a:lnSpc>
                <a:spcPct val="80000"/>
              </a:lnSpc>
              <a:buFont typeface="Arial" charset="0"/>
              <a:buNone/>
            </a:pPr>
            <a:r>
              <a:rPr lang="en-US" sz="1600" b="1" smtClean="0">
                <a:latin typeface="Arial" charset="0"/>
              </a:rPr>
              <a:t>1) THREE KEY OBJECTIVES</a:t>
            </a:r>
            <a:r>
              <a:rPr lang="en-US" sz="1800" smtClean="0">
                <a:latin typeface="Arial" charset="0"/>
              </a:rPr>
              <a:t>:</a:t>
            </a:r>
          </a:p>
          <a:p>
            <a:pPr>
              <a:lnSpc>
                <a:spcPct val="80000"/>
              </a:lnSpc>
              <a:buFont typeface="Arial" charset="0"/>
              <a:buNone/>
            </a:pPr>
            <a:r>
              <a:rPr lang="en-US" sz="1400" smtClean="0">
                <a:latin typeface="Arial" charset="0"/>
              </a:rPr>
              <a:t>- to </a:t>
            </a:r>
            <a:r>
              <a:rPr lang="en-US" sz="1400" u="sng" smtClean="0">
                <a:latin typeface="Arial" charset="0"/>
              </a:rPr>
              <a:t>protect</a:t>
            </a:r>
            <a:r>
              <a:rPr lang="en-US" sz="1400" smtClean="0">
                <a:latin typeface="Arial" charset="0"/>
              </a:rPr>
              <a:t>, </a:t>
            </a:r>
            <a:r>
              <a:rPr lang="en-US" sz="1400" u="sng" smtClean="0">
                <a:latin typeface="Arial" charset="0"/>
              </a:rPr>
              <a:t>conserve</a:t>
            </a:r>
            <a:r>
              <a:rPr lang="en-US" sz="1400" smtClean="0">
                <a:latin typeface="Arial" charset="0"/>
              </a:rPr>
              <a:t> and </a:t>
            </a:r>
            <a:r>
              <a:rPr lang="en-US" sz="1400" u="sng" smtClean="0">
                <a:latin typeface="Arial" charset="0"/>
              </a:rPr>
              <a:t>enhance</a:t>
            </a:r>
            <a:r>
              <a:rPr lang="en-US" sz="1400" smtClean="0">
                <a:latin typeface="Arial" charset="0"/>
              </a:rPr>
              <a:t> the Union’s </a:t>
            </a:r>
            <a:r>
              <a:rPr lang="en-US" sz="1400" b="1" smtClean="0">
                <a:solidFill>
                  <a:srgbClr val="170ED2"/>
                </a:solidFill>
                <a:latin typeface="Arial" charset="0"/>
              </a:rPr>
              <a:t>natural capital</a:t>
            </a:r>
            <a:r>
              <a:rPr lang="en-US" sz="1400" smtClean="0">
                <a:latin typeface="Arial" charset="0"/>
              </a:rPr>
              <a:t> </a:t>
            </a:r>
          </a:p>
          <a:p>
            <a:pPr>
              <a:lnSpc>
                <a:spcPct val="80000"/>
              </a:lnSpc>
              <a:buFont typeface="Wingdings" pitchFamily="2" charset="2"/>
              <a:buChar char="Ø"/>
            </a:pPr>
            <a:r>
              <a:rPr lang="en-US" sz="1400" smtClean="0">
                <a:latin typeface="Arial" charset="0"/>
              </a:rPr>
              <a:t>- to </a:t>
            </a:r>
            <a:r>
              <a:rPr lang="en-US" sz="1400" b="1" smtClean="0">
                <a:solidFill>
                  <a:srgbClr val="170ED2"/>
                </a:solidFill>
                <a:latin typeface="Arial" charset="0"/>
              </a:rPr>
              <a:t>turn</a:t>
            </a:r>
            <a:r>
              <a:rPr lang="en-US" sz="1400" smtClean="0">
                <a:latin typeface="Arial" charset="0"/>
              </a:rPr>
              <a:t> the Union into a </a:t>
            </a:r>
            <a:r>
              <a:rPr lang="en-US" sz="1400" b="1" smtClean="0">
                <a:solidFill>
                  <a:srgbClr val="170ED2"/>
                </a:solidFill>
                <a:latin typeface="Arial" charset="0"/>
              </a:rPr>
              <a:t>resource-efficient, green, and competitive low-carbon economy</a:t>
            </a:r>
            <a:r>
              <a:rPr lang="en-US" sz="1400" smtClean="0">
                <a:latin typeface="Arial" charset="0"/>
              </a:rPr>
              <a:t> </a:t>
            </a:r>
          </a:p>
          <a:p>
            <a:pPr>
              <a:lnSpc>
                <a:spcPct val="80000"/>
              </a:lnSpc>
              <a:buFont typeface="Wingdings" pitchFamily="2" charset="2"/>
              <a:buChar char="Ø"/>
            </a:pPr>
            <a:r>
              <a:rPr lang="en-US" sz="1400" smtClean="0">
                <a:latin typeface="Arial" charset="0"/>
              </a:rPr>
              <a:t>- to </a:t>
            </a:r>
            <a:r>
              <a:rPr lang="en-US" sz="1400" b="1" smtClean="0">
                <a:solidFill>
                  <a:srgbClr val="170ED2"/>
                </a:solidFill>
                <a:latin typeface="Arial" charset="0"/>
              </a:rPr>
              <a:t>safeguard</a:t>
            </a:r>
            <a:r>
              <a:rPr lang="en-US" sz="1400" smtClean="0">
                <a:latin typeface="Arial" charset="0"/>
              </a:rPr>
              <a:t> the Union's citizens from </a:t>
            </a:r>
            <a:r>
              <a:rPr lang="en-US" sz="1400" b="1" smtClean="0">
                <a:solidFill>
                  <a:srgbClr val="170ED2"/>
                </a:solidFill>
                <a:latin typeface="Arial" charset="0"/>
              </a:rPr>
              <a:t>environment-related pressures</a:t>
            </a:r>
            <a:r>
              <a:rPr lang="en-US" sz="1400" smtClean="0">
                <a:latin typeface="Arial" charset="0"/>
              </a:rPr>
              <a:t> and </a:t>
            </a:r>
            <a:r>
              <a:rPr lang="en-US" sz="1400" b="1" smtClean="0">
                <a:solidFill>
                  <a:srgbClr val="170ED2"/>
                </a:solidFill>
                <a:latin typeface="Arial" charset="0"/>
              </a:rPr>
              <a:t>risks to health and     wellbeing</a:t>
            </a:r>
            <a:r>
              <a:rPr lang="en-US" sz="1400" smtClean="0">
                <a:latin typeface="Arial" charset="0"/>
              </a:rPr>
              <a:t> </a:t>
            </a:r>
          </a:p>
          <a:p>
            <a:pPr>
              <a:lnSpc>
                <a:spcPct val="80000"/>
              </a:lnSpc>
              <a:buFont typeface="Arial" charset="0"/>
              <a:buNone/>
            </a:pPr>
            <a:endParaRPr lang="en-US" sz="1400" smtClean="0">
              <a:latin typeface="Arial" charset="0"/>
            </a:endParaRPr>
          </a:p>
          <a:p>
            <a:pPr>
              <a:lnSpc>
                <a:spcPct val="80000"/>
              </a:lnSpc>
              <a:buFont typeface="Arial" charset="0"/>
              <a:buNone/>
            </a:pPr>
            <a:r>
              <a:rPr lang="en-US" sz="1600" b="1" smtClean="0">
                <a:latin typeface="Arial" charset="0"/>
              </a:rPr>
              <a:t>2) FOUR SO CALLED "ENABLERS"</a:t>
            </a:r>
            <a:r>
              <a:rPr lang="en-US" sz="1600" smtClean="0">
                <a:latin typeface="Arial" charset="0"/>
              </a:rPr>
              <a:t> </a:t>
            </a:r>
            <a:r>
              <a:rPr lang="en-US" sz="1600" b="1" smtClean="0">
                <a:latin typeface="Arial" charset="0"/>
              </a:rPr>
              <a:t>HELP EUROPE DELIVER ON THESE GOALS:</a:t>
            </a:r>
            <a:r>
              <a:rPr lang="en-US" sz="1400" smtClean="0">
                <a:latin typeface="Arial" charset="0"/>
              </a:rPr>
              <a:t> </a:t>
            </a:r>
          </a:p>
          <a:p>
            <a:pPr>
              <a:lnSpc>
                <a:spcPct val="80000"/>
              </a:lnSpc>
              <a:buFont typeface="Wingdings" pitchFamily="2" charset="2"/>
              <a:buChar char="Ø"/>
            </a:pPr>
            <a:r>
              <a:rPr lang="en-US" sz="1400" smtClean="0">
                <a:latin typeface="Arial" charset="0"/>
              </a:rPr>
              <a:t>- </a:t>
            </a:r>
            <a:r>
              <a:rPr lang="en-US" sz="1400" b="1" smtClean="0">
                <a:solidFill>
                  <a:srgbClr val="170ED2"/>
                </a:solidFill>
                <a:latin typeface="Arial" charset="0"/>
              </a:rPr>
              <a:t>better</a:t>
            </a:r>
            <a:r>
              <a:rPr lang="en-US" sz="1400" smtClean="0">
                <a:latin typeface="Arial" charset="0"/>
              </a:rPr>
              <a:t> </a:t>
            </a:r>
            <a:r>
              <a:rPr lang="en-US" sz="1400" b="1" smtClean="0">
                <a:solidFill>
                  <a:srgbClr val="170ED2"/>
                </a:solidFill>
                <a:latin typeface="Arial" charset="0"/>
              </a:rPr>
              <a:t>implementation of legislation</a:t>
            </a:r>
            <a:r>
              <a:rPr lang="en-US" sz="1400" smtClean="0">
                <a:latin typeface="Arial" charset="0"/>
              </a:rPr>
              <a:t> </a:t>
            </a:r>
          </a:p>
          <a:p>
            <a:pPr>
              <a:lnSpc>
                <a:spcPct val="80000"/>
              </a:lnSpc>
              <a:buFont typeface="Wingdings" pitchFamily="2" charset="2"/>
              <a:buChar char="Ø"/>
            </a:pPr>
            <a:r>
              <a:rPr lang="en-US" sz="1400" smtClean="0">
                <a:latin typeface="Arial" charset="0"/>
              </a:rPr>
              <a:t>- </a:t>
            </a:r>
            <a:r>
              <a:rPr lang="en-US" sz="1400" b="1" smtClean="0">
                <a:solidFill>
                  <a:srgbClr val="170ED2"/>
                </a:solidFill>
                <a:latin typeface="Arial" charset="0"/>
              </a:rPr>
              <a:t>better</a:t>
            </a:r>
            <a:r>
              <a:rPr lang="en-US" sz="1400" smtClean="0">
                <a:latin typeface="Arial" charset="0"/>
              </a:rPr>
              <a:t> </a:t>
            </a:r>
            <a:r>
              <a:rPr lang="en-US" sz="1400" b="1" smtClean="0">
                <a:solidFill>
                  <a:srgbClr val="170ED2"/>
                </a:solidFill>
                <a:latin typeface="Arial" charset="0"/>
              </a:rPr>
              <a:t>information</a:t>
            </a:r>
            <a:r>
              <a:rPr lang="en-US" sz="1400" smtClean="0">
                <a:latin typeface="Arial" charset="0"/>
              </a:rPr>
              <a:t> by improving the knowledge base (</a:t>
            </a:r>
            <a:r>
              <a:rPr lang="en-US" sz="1400" b="1" u="sng" smtClean="0">
                <a:latin typeface="Arial" charset="0"/>
              </a:rPr>
              <a:t>access to enviromental information</a:t>
            </a:r>
            <a:r>
              <a:rPr lang="en-US" sz="1400" smtClean="0">
                <a:latin typeface="Arial" charset="0"/>
              </a:rPr>
              <a:t>)</a:t>
            </a:r>
          </a:p>
          <a:p>
            <a:pPr>
              <a:lnSpc>
                <a:spcPct val="80000"/>
              </a:lnSpc>
              <a:buFont typeface="Wingdings" pitchFamily="2" charset="2"/>
              <a:buChar char="Ø"/>
            </a:pPr>
            <a:r>
              <a:rPr lang="en-US" sz="1400" smtClean="0">
                <a:latin typeface="Arial" charset="0"/>
              </a:rPr>
              <a:t>- more and wiser </a:t>
            </a:r>
            <a:r>
              <a:rPr lang="en-US" sz="1400" b="1" smtClean="0">
                <a:solidFill>
                  <a:srgbClr val="170ED2"/>
                </a:solidFill>
                <a:latin typeface="Arial" charset="0"/>
              </a:rPr>
              <a:t>investment</a:t>
            </a:r>
            <a:r>
              <a:rPr lang="en-US" sz="1400" smtClean="0">
                <a:latin typeface="Arial" charset="0"/>
              </a:rPr>
              <a:t> for environment and climate policy </a:t>
            </a:r>
          </a:p>
          <a:p>
            <a:pPr>
              <a:lnSpc>
                <a:spcPct val="80000"/>
              </a:lnSpc>
              <a:buFont typeface="Wingdings" pitchFamily="2" charset="2"/>
              <a:buChar char="Ø"/>
            </a:pPr>
            <a:r>
              <a:rPr lang="en-US" sz="1400" smtClean="0">
                <a:latin typeface="Arial" charset="0"/>
              </a:rPr>
              <a:t>- </a:t>
            </a:r>
            <a:r>
              <a:rPr lang="en-US" sz="1400" b="1" smtClean="0">
                <a:solidFill>
                  <a:srgbClr val="170ED2"/>
                </a:solidFill>
                <a:latin typeface="Arial" charset="0"/>
              </a:rPr>
              <a:t>full integration</a:t>
            </a:r>
            <a:r>
              <a:rPr lang="en-US" sz="1400" smtClean="0">
                <a:latin typeface="Arial" charset="0"/>
              </a:rPr>
              <a:t> of environmental requirements and considerations into other policies </a:t>
            </a:r>
          </a:p>
          <a:p>
            <a:pPr>
              <a:lnSpc>
                <a:spcPct val="80000"/>
              </a:lnSpc>
              <a:buFont typeface="Arial" charset="0"/>
              <a:buNone/>
            </a:pPr>
            <a:endParaRPr lang="en-US" sz="1400" smtClean="0">
              <a:latin typeface="Arial" charset="0"/>
            </a:endParaRPr>
          </a:p>
          <a:p>
            <a:pPr>
              <a:lnSpc>
                <a:spcPct val="80000"/>
              </a:lnSpc>
              <a:buFont typeface="Arial" charset="0"/>
              <a:buNone/>
            </a:pPr>
            <a:r>
              <a:rPr lang="en-US" sz="1600" b="1" smtClean="0">
                <a:latin typeface="Arial" charset="0"/>
              </a:rPr>
              <a:t>3) TWO ADDITIONAL HORIZONTAL PRIORITY OBJECTIVES</a:t>
            </a:r>
            <a:r>
              <a:rPr lang="en-US" sz="1400" smtClean="0">
                <a:latin typeface="Arial" charset="0"/>
              </a:rPr>
              <a:t> complete the programme: </a:t>
            </a:r>
          </a:p>
          <a:p>
            <a:pPr>
              <a:lnSpc>
                <a:spcPct val="80000"/>
              </a:lnSpc>
              <a:buFont typeface="Wingdings" pitchFamily="2" charset="2"/>
              <a:buChar char="Ø"/>
            </a:pPr>
            <a:r>
              <a:rPr lang="en-US" sz="1400" smtClean="0">
                <a:latin typeface="Arial" charset="0"/>
              </a:rPr>
              <a:t>- to </a:t>
            </a:r>
            <a:r>
              <a:rPr lang="en-US" sz="1400" b="1" smtClean="0">
                <a:solidFill>
                  <a:srgbClr val="170ED2"/>
                </a:solidFill>
                <a:latin typeface="Arial" charset="0"/>
              </a:rPr>
              <a:t>make</a:t>
            </a:r>
            <a:r>
              <a:rPr lang="en-US" sz="1400" smtClean="0">
                <a:latin typeface="Arial" charset="0"/>
              </a:rPr>
              <a:t> the Union's </a:t>
            </a:r>
            <a:r>
              <a:rPr lang="en-US" sz="1400" b="1" smtClean="0">
                <a:solidFill>
                  <a:srgbClr val="170ED2"/>
                </a:solidFill>
                <a:latin typeface="Arial" charset="0"/>
              </a:rPr>
              <a:t>cities more sustainable</a:t>
            </a:r>
            <a:r>
              <a:rPr lang="en-US" sz="1400" smtClean="0">
                <a:latin typeface="Arial" charset="0"/>
              </a:rPr>
              <a:t> </a:t>
            </a:r>
          </a:p>
          <a:p>
            <a:pPr>
              <a:lnSpc>
                <a:spcPct val="80000"/>
              </a:lnSpc>
              <a:buFont typeface="Wingdings" pitchFamily="2" charset="2"/>
              <a:buChar char="Ø"/>
            </a:pPr>
            <a:r>
              <a:rPr lang="en-US" sz="1400" smtClean="0">
                <a:latin typeface="Arial" charset="0"/>
              </a:rPr>
              <a:t>- to help the Union </a:t>
            </a:r>
            <a:r>
              <a:rPr lang="en-US" sz="1400" b="1" smtClean="0">
                <a:solidFill>
                  <a:srgbClr val="170ED2"/>
                </a:solidFill>
                <a:latin typeface="Arial" charset="0"/>
              </a:rPr>
              <a:t>address international environmental</a:t>
            </a:r>
            <a:r>
              <a:rPr lang="en-US" sz="1400" smtClean="0">
                <a:latin typeface="Arial" charset="0"/>
              </a:rPr>
              <a:t> and </a:t>
            </a:r>
            <a:r>
              <a:rPr lang="en-US" sz="1400" b="1" smtClean="0">
                <a:solidFill>
                  <a:srgbClr val="170ED2"/>
                </a:solidFill>
                <a:latin typeface="Arial" charset="0"/>
              </a:rPr>
              <a:t>climate challenges more effectivel</a:t>
            </a:r>
            <a:endParaRPr lang="en-US" sz="1400" smtClean="0">
              <a:solidFill>
                <a:srgbClr val="170ED2"/>
              </a:solidFill>
              <a:latin typeface="Arial" charset="0"/>
            </a:endParaRPr>
          </a:p>
          <a:p>
            <a:pPr algn="ctr">
              <a:lnSpc>
                <a:spcPct val="80000"/>
              </a:lnSpc>
              <a:buFont typeface="Arial" charset="0"/>
              <a:buNone/>
            </a:pPr>
            <a:endParaRPr lang="en-US" sz="1400" smtClean="0">
              <a:latin typeface="Arial" charset="0"/>
            </a:endParaRPr>
          </a:p>
          <a:p>
            <a:pPr algn="ctr">
              <a:lnSpc>
                <a:spcPct val="80000"/>
              </a:lnSpc>
              <a:buFont typeface="Arial" charset="0"/>
              <a:buNone/>
            </a:pPr>
            <a:endParaRPr lang="it-IT" sz="1400" smtClean="0">
              <a:latin typeface="Arial" charset="0"/>
            </a:endParaRPr>
          </a:p>
          <a:p>
            <a:pPr>
              <a:lnSpc>
                <a:spcPct val="80000"/>
              </a:lnSpc>
            </a:pPr>
            <a:endParaRPr lang="it-IT" sz="800" smtClean="0"/>
          </a:p>
        </p:txBody>
      </p:sp>
      <p:sp>
        <p:nvSpPr>
          <p:cNvPr id="269316" name="Rectangle 16"/>
          <p:cNvSpPr>
            <a:spLocks noChangeArrowheads="1"/>
          </p:cNvSpPr>
          <p:nvPr/>
        </p:nvSpPr>
        <p:spPr bwMode="auto">
          <a:xfrm rot="10800000" flipV="1">
            <a:off x="2284413" y="6092825"/>
            <a:ext cx="4573587" cy="527050"/>
          </a:xfrm>
          <a:prstGeom prst="rect">
            <a:avLst/>
          </a:prstGeom>
          <a:noFill/>
          <a:ln w="9525">
            <a:solidFill>
              <a:srgbClr val="170ED2"/>
            </a:solidFill>
            <a:miter lim="800000"/>
            <a:headEnd/>
            <a:tailEnd/>
          </a:ln>
        </p:spPr>
        <p:txBody>
          <a:bodyPr>
            <a:spAutoFit/>
          </a:bodyPr>
          <a:lstStyle/>
          <a:p>
            <a:pPr algn="ctr"/>
            <a:r>
              <a:rPr lang="en-US" sz="1400" b="1">
                <a:solidFill>
                  <a:srgbClr val="0000FF"/>
                </a:solidFill>
                <a:latin typeface="Calibri" pitchFamily="34" charset="0"/>
              </a:rPr>
              <a:t>Association of Bulgarian  administrative judge/AEAJ </a:t>
            </a:r>
          </a:p>
          <a:p>
            <a:pPr algn="ctr"/>
            <a:r>
              <a:rPr lang="en-US" sz="1400" b="1">
                <a:solidFill>
                  <a:srgbClr val="0000FF"/>
                </a:solidFill>
                <a:latin typeface="Calibri" pitchFamily="34" charset="0"/>
              </a:rPr>
              <a:t>Workshop in Sofia on 4 -5 Jun 2015</a:t>
            </a:r>
            <a:endParaRPr lang="it-IT" sz="1400" b="1">
              <a:solidFill>
                <a:srgbClr val="0000FF"/>
              </a:solidFill>
              <a:latin typeface="Calibri" pitchFamily="34" charset="0"/>
            </a:endParaRPr>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p:cNvSpPr>
          <p:nvPr>
            <p:ph type="body" idx="1"/>
          </p:nvPr>
        </p:nvSpPr>
        <p:spPr>
          <a:xfrm>
            <a:off x="468313" y="908050"/>
            <a:ext cx="8207375" cy="3168650"/>
          </a:xfrm>
          <a:noFill/>
          <a:ln w="38100">
            <a:solidFill>
              <a:srgbClr val="0000FF"/>
            </a:solidFill>
          </a:ln>
        </p:spPr>
        <p:txBody>
          <a:bodyPr/>
          <a:lstStyle/>
          <a:p>
            <a:pPr marL="0" indent="0">
              <a:lnSpc>
                <a:spcPct val="90000"/>
              </a:lnSpc>
            </a:pPr>
            <a:r>
              <a:rPr lang="it-IT" sz="2400" smtClean="0">
                <a:latin typeface="Arial" charset="0"/>
              </a:rPr>
              <a:t>Is it the SD principle current yet? </a:t>
            </a:r>
          </a:p>
          <a:p>
            <a:pPr marL="0" indent="0" algn="just">
              <a:lnSpc>
                <a:spcPct val="90000"/>
              </a:lnSpc>
              <a:buFont typeface="Arial" charset="0"/>
              <a:buNone/>
            </a:pPr>
            <a:r>
              <a:rPr lang="it-IT" sz="1800" smtClean="0"/>
              <a:t>Current problem, while considering the environmental situation of the planet, is no longer the objective of preserving resources for future generations, but rather in meeting the current and immediate needs (especially in the southern hemisphere) that the environmental and social crisis, amplified by the processes of globalization, has brought to the attention of the international community</a:t>
            </a:r>
          </a:p>
          <a:p>
            <a:pPr marL="0" indent="0" algn="just">
              <a:lnSpc>
                <a:spcPct val="90000"/>
              </a:lnSpc>
              <a:buFont typeface="Arial" charset="0"/>
              <a:buNone/>
            </a:pPr>
            <a:r>
              <a:rPr lang="it-IT" sz="2000" smtClean="0">
                <a:latin typeface="Arial" charset="0"/>
              </a:rPr>
              <a:t>from </a:t>
            </a:r>
            <a:r>
              <a:rPr lang="it-IT" sz="2000" b="1" smtClean="0">
                <a:solidFill>
                  <a:srgbClr val="170ED2"/>
                </a:solidFill>
                <a:latin typeface="Arial" charset="0"/>
              </a:rPr>
              <a:t>Sustainable development</a:t>
            </a:r>
            <a:r>
              <a:rPr lang="it-IT" sz="2000" smtClean="0">
                <a:latin typeface="Arial" charset="0"/>
              </a:rPr>
              <a:t>             to </a:t>
            </a:r>
            <a:r>
              <a:rPr lang="it-IT" sz="2000" b="1" smtClean="0">
                <a:solidFill>
                  <a:srgbClr val="170ED2"/>
                </a:solidFill>
                <a:latin typeface="Arial" charset="0"/>
              </a:rPr>
              <a:t>Desirable development</a:t>
            </a:r>
            <a:endParaRPr lang="it-IT" sz="2000" smtClean="0">
              <a:latin typeface="Arial" charset="0"/>
            </a:endParaRPr>
          </a:p>
          <a:p>
            <a:pPr marL="0" indent="0" algn="just">
              <a:lnSpc>
                <a:spcPct val="90000"/>
              </a:lnSpc>
              <a:buFont typeface="Arial" charset="0"/>
              <a:buNone/>
            </a:pPr>
            <a:r>
              <a:rPr lang="it-IT" sz="2400" b="1" smtClean="0">
                <a:latin typeface="Arial" charset="0"/>
              </a:rPr>
              <a:t>Set of possible solutions to economic, social and environmental aspects of the planet</a:t>
            </a:r>
            <a:r>
              <a:rPr lang="it-IT" smtClean="0"/>
              <a:t> </a:t>
            </a:r>
            <a:endParaRPr lang="it-IT" sz="2000" smtClean="0">
              <a:latin typeface="Arial" charset="0"/>
            </a:endParaRPr>
          </a:p>
          <a:p>
            <a:pPr marL="0" indent="0" algn="just">
              <a:lnSpc>
                <a:spcPct val="90000"/>
              </a:lnSpc>
              <a:buFont typeface="Arial" charset="0"/>
              <a:buNone/>
            </a:pPr>
            <a:endParaRPr lang="it-IT" sz="2000" b="1" smtClean="0">
              <a:solidFill>
                <a:srgbClr val="170ED2"/>
              </a:solidFill>
              <a:latin typeface="Arial" charset="0"/>
            </a:endParaRPr>
          </a:p>
          <a:p>
            <a:pPr marL="0" indent="0" algn="just">
              <a:lnSpc>
                <a:spcPct val="90000"/>
              </a:lnSpc>
              <a:buFont typeface="Arial" charset="0"/>
              <a:buNone/>
            </a:pPr>
            <a:endParaRPr lang="it-IT" sz="2000" b="1" smtClean="0">
              <a:solidFill>
                <a:srgbClr val="170ED2"/>
              </a:solidFill>
              <a:latin typeface="Arial" charset="0"/>
            </a:endParaRPr>
          </a:p>
        </p:txBody>
      </p:sp>
      <p:sp>
        <p:nvSpPr>
          <p:cNvPr id="275460" name="Rectangle 4"/>
          <p:cNvSpPr>
            <a:spLocks/>
          </p:cNvSpPr>
          <p:nvPr/>
        </p:nvSpPr>
        <p:spPr bwMode="auto">
          <a:xfrm>
            <a:off x="468313" y="188913"/>
            <a:ext cx="8207375" cy="719137"/>
          </a:xfrm>
          <a:prstGeom prst="rect">
            <a:avLst/>
          </a:prstGeom>
          <a:noFill/>
          <a:ln w="38100">
            <a:solidFill>
              <a:srgbClr val="170ED2"/>
            </a:solidFill>
            <a:miter lim="800000"/>
            <a:headEnd/>
            <a:tailEnd/>
          </a:ln>
        </p:spPr>
        <p:txBody>
          <a:bodyPr anchor="ctr"/>
          <a:lstStyle/>
          <a:p>
            <a:pPr algn="ctr" eaLnBrk="0" hangingPunct="0"/>
            <a:r>
              <a:rPr lang="en-US" sz="3200" b="1">
                <a:solidFill>
                  <a:srgbClr val="FF0000"/>
                </a:solidFill>
              </a:rPr>
              <a:t>SUSTAINABLE DEVELOPMENT</a:t>
            </a:r>
            <a:endParaRPr lang="it-IT" sz="3200" b="1">
              <a:solidFill>
                <a:srgbClr val="FF0000"/>
              </a:solidFill>
            </a:endParaRPr>
          </a:p>
        </p:txBody>
      </p:sp>
      <p:sp>
        <p:nvSpPr>
          <p:cNvPr id="275461" name="AutoShape 5"/>
          <p:cNvSpPr>
            <a:spLocks noChangeArrowheads="1"/>
          </p:cNvSpPr>
          <p:nvPr/>
        </p:nvSpPr>
        <p:spPr bwMode="auto">
          <a:xfrm rot="16200000">
            <a:off x="4464050" y="2457450"/>
            <a:ext cx="431800" cy="647700"/>
          </a:xfrm>
          <a:prstGeom prst="downArrow">
            <a:avLst>
              <a:gd name="adj1" fmla="val 50000"/>
              <a:gd name="adj2" fmla="val 37500"/>
            </a:avLst>
          </a:prstGeom>
          <a:solidFill>
            <a:srgbClr val="FF00FF"/>
          </a:solidFill>
          <a:ln w="12700" cap="rnd">
            <a:solidFill>
              <a:schemeClr val="tx1"/>
            </a:solidFill>
            <a:prstDash val="sysDot"/>
            <a:miter lim="800000"/>
            <a:headEnd/>
            <a:tailEnd/>
          </a:ln>
          <a:effectLst/>
        </p:spPr>
        <p:txBody>
          <a:bodyPr wrap="none" anchor="ctr"/>
          <a:lstStyle/>
          <a:p>
            <a:endParaRPr lang="it-IT"/>
          </a:p>
        </p:txBody>
      </p:sp>
      <p:sp>
        <p:nvSpPr>
          <p:cNvPr id="275462" name="Rectangle 16"/>
          <p:cNvSpPr>
            <a:spLocks noChangeArrowheads="1"/>
          </p:cNvSpPr>
          <p:nvPr/>
        </p:nvSpPr>
        <p:spPr bwMode="auto">
          <a:xfrm rot="10800000" flipV="1">
            <a:off x="461963" y="4076700"/>
            <a:ext cx="8216900" cy="1806575"/>
          </a:xfrm>
          <a:prstGeom prst="rect">
            <a:avLst/>
          </a:prstGeom>
          <a:noFill/>
          <a:ln w="38100">
            <a:solidFill>
              <a:srgbClr val="170ED2"/>
            </a:solidFill>
            <a:miter lim="800000"/>
            <a:headEnd/>
            <a:tailEnd/>
          </a:ln>
        </p:spPr>
        <p:txBody>
          <a:bodyPr>
            <a:spAutoFit/>
          </a:bodyPr>
          <a:lstStyle/>
          <a:p>
            <a:r>
              <a:rPr lang="en-US" sz="2400"/>
              <a:t>Binding principle?</a:t>
            </a:r>
          </a:p>
          <a:p>
            <a:r>
              <a:rPr lang="it-IT" b="1">
                <a:solidFill>
                  <a:srgbClr val="FF0000"/>
                </a:solidFill>
              </a:rPr>
              <a:t>CJEU,</a:t>
            </a:r>
            <a:r>
              <a:rPr lang="it-IT">
                <a:solidFill>
                  <a:srgbClr val="FF0000"/>
                </a:solidFill>
              </a:rPr>
              <a:t> </a:t>
            </a:r>
            <a:r>
              <a:rPr lang="en-US" b="1">
                <a:solidFill>
                  <a:srgbClr val="FF0000"/>
                </a:solidFill>
              </a:rPr>
              <a:t>III, 04/03/2015, C- 534/13, Fipa groups/Comune di Massa</a:t>
            </a:r>
          </a:p>
          <a:p>
            <a:pPr algn="just"/>
            <a:r>
              <a:rPr lang="it-IT">
                <a:solidFill>
                  <a:srgbClr val="000000"/>
                </a:solidFill>
              </a:rPr>
              <a:t>The prevention and rectification of environmental damage should be implemented through the "polluter pays" principle, as indicated in the Treaty and </a:t>
            </a:r>
            <a:r>
              <a:rPr lang="it-IT" b="1">
                <a:solidFill>
                  <a:srgbClr val="170ED2"/>
                </a:solidFill>
              </a:rPr>
              <a:t>in line with the principle of sustainable development</a:t>
            </a:r>
            <a:r>
              <a:rPr lang="it-IT">
                <a:solidFill>
                  <a:srgbClr val="000000"/>
                </a:solidFill>
              </a:rPr>
              <a:t>.</a:t>
            </a:r>
            <a:r>
              <a:rPr lang="it-IT" b="1"/>
              <a:t> </a:t>
            </a:r>
          </a:p>
          <a:p>
            <a:pPr algn="just"/>
            <a:endParaRPr lang="it-IT" sz="1400" b="1">
              <a:solidFill>
                <a:srgbClr val="0000FF"/>
              </a:solidFill>
              <a:latin typeface="Calibri" pitchFamily="34" charset="0"/>
            </a:endParaRPr>
          </a:p>
        </p:txBody>
      </p:sp>
      <p:sp>
        <p:nvSpPr>
          <p:cNvPr id="275464" name="Rectangle 16"/>
          <p:cNvSpPr>
            <a:spLocks noChangeArrowheads="1"/>
          </p:cNvSpPr>
          <p:nvPr/>
        </p:nvSpPr>
        <p:spPr bwMode="auto">
          <a:xfrm>
            <a:off x="2051050" y="6092825"/>
            <a:ext cx="4826000" cy="466725"/>
          </a:xfrm>
          <a:prstGeom prst="rect">
            <a:avLst/>
          </a:prstGeom>
          <a:noFill/>
          <a:ln w="9525">
            <a:solidFill>
              <a:srgbClr val="170ED2"/>
            </a:solidFill>
            <a:miter lim="800000"/>
            <a:headEnd/>
            <a:tailEnd/>
          </a:ln>
        </p:spPr>
        <p:txBody>
          <a:bodyPr>
            <a:spAutoFit/>
          </a:bodyPr>
          <a:lstStyle/>
          <a:p>
            <a:pPr algn="ctr"/>
            <a:r>
              <a:rPr lang="en-US" sz="1200" b="1">
                <a:solidFill>
                  <a:srgbClr val="0000FF"/>
                </a:solidFill>
              </a:rPr>
              <a:t>Association of Bulgarian  administrative judge/AEAJ </a:t>
            </a:r>
          </a:p>
          <a:p>
            <a:pPr algn="ctr"/>
            <a:r>
              <a:rPr lang="en-US" sz="1200" b="1">
                <a:solidFill>
                  <a:srgbClr val="0000FF"/>
                </a:solidFill>
              </a:rPr>
              <a:t>Workshop in Sofia on 4 -5 Jun 2015</a:t>
            </a:r>
            <a:endParaRPr lang="it-IT" sz="1200" b="1">
              <a:solidFill>
                <a:srgbClr val="0000FF"/>
              </a:solidFill>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94" name="Rectangle 2"/>
          <p:cNvSpPr>
            <a:spLocks noGrp="1"/>
          </p:cNvSpPr>
          <p:nvPr>
            <p:ph type="title"/>
          </p:nvPr>
        </p:nvSpPr>
        <p:spPr>
          <a:xfrm>
            <a:off x="250825" y="0"/>
            <a:ext cx="8642350" cy="1125538"/>
          </a:xfrm>
          <a:ln w="38100">
            <a:solidFill>
              <a:srgbClr val="0000FF"/>
            </a:solidFill>
          </a:ln>
        </p:spPr>
        <p:txBody>
          <a:bodyPr/>
          <a:lstStyle/>
          <a:p>
            <a:r>
              <a:rPr lang="it-IT" sz="3200" b="1" smtClean="0">
                <a:latin typeface="Arial" charset="0"/>
              </a:rPr>
              <a:t>INTRODUCTION</a:t>
            </a:r>
          </a:p>
        </p:txBody>
      </p:sp>
      <p:sp>
        <p:nvSpPr>
          <p:cNvPr id="182295" name="Rectangle 3"/>
          <p:cNvSpPr>
            <a:spLocks noGrp="1"/>
          </p:cNvSpPr>
          <p:nvPr>
            <p:ph type="body" sz="half" idx="1"/>
          </p:nvPr>
        </p:nvSpPr>
        <p:spPr>
          <a:xfrm>
            <a:off x="250825" y="1341438"/>
            <a:ext cx="8642350" cy="647700"/>
          </a:xfrm>
          <a:ln w="38100">
            <a:solidFill>
              <a:srgbClr val="0000FF"/>
            </a:solidFill>
          </a:ln>
        </p:spPr>
        <p:txBody>
          <a:bodyPr/>
          <a:lstStyle/>
          <a:p>
            <a:pPr>
              <a:lnSpc>
                <a:spcPct val="80000"/>
              </a:lnSpc>
            </a:pPr>
            <a:r>
              <a:rPr lang="it-IT" sz="1800" b="1" smtClean="0">
                <a:latin typeface="Arial" charset="0"/>
              </a:rPr>
              <a:t>What is enviroment?</a:t>
            </a:r>
          </a:p>
          <a:p>
            <a:pPr>
              <a:lnSpc>
                <a:spcPct val="80000"/>
              </a:lnSpc>
            </a:pPr>
            <a:r>
              <a:rPr lang="it-IT" sz="1800" b="1" smtClean="0">
                <a:latin typeface="Arial" charset="0"/>
              </a:rPr>
              <a:t>Is it possible a joint definition?</a:t>
            </a:r>
          </a:p>
          <a:p>
            <a:pPr>
              <a:lnSpc>
                <a:spcPct val="80000"/>
              </a:lnSpc>
            </a:pPr>
            <a:endParaRPr lang="it-IT" sz="1800" b="1" smtClean="0">
              <a:latin typeface="Arial" charset="0"/>
            </a:endParaRPr>
          </a:p>
          <a:p>
            <a:pPr>
              <a:lnSpc>
                <a:spcPct val="80000"/>
              </a:lnSpc>
            </a:pPr>
            <a:endParaRPr lang="it-IT" sz="1800" smtClean="0">
              <a:latin typeface="Arial" charset="0"/>
            </a:endParaRPr>
          </a:p>
          <a:p>
            <a:pPr>
              <a:lnSpc>
                <a:spcPct val="80000"/>
              </a:lnSpc>
            </a:pPr>
            <a:endParaRPr lang="it-IT" sz="1800" smtClean="0"/>
          </a:p>
        </p:txBody>
      </p:sp>
      <p:graphicFrame>
        <p:nvGraphicFramePr>
          <p:cNvPr id="182277" name="Organization Chart 5"/>
          <p:cNvGraphicFramePr>
            <a:graphicFrameLocks/>
          </p:cNvGraphicFramePr>
          <p:nvPr>
            <p:ph sz="half" idx="2"/>
          </p:nvPr>
        </p:nvGraphicFramePr>
        <p:xfrm>
          <a:off x="250825" y="2133600"/>
          <a:ext cx="8642350" cy="4464050"/>
        </p:xfrm>
        <a:graphic>
          <a:graphicData uri="http://schemas.openxmlformats.org/drawingml/2006/compatibility">
            <com:legacyDrawing xmlns:com="http://schemas.openxmlformats.org/drawingml/2006/compatibility" spid="_x0000_s182277"/>
          </a:graphicData>
        </a:graphic>
      </p:graphicFrame>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p:cNvSpPr>
          <p:nvPr>
            <p:ph type="title"/>
          </p:nvPr>
        </p:nvSpPr>
        <p:spPr>
          <a:xfrm>
            <a:off x="468313" y="188913"/>
            <a:ext cx="8229600" cy="954087"/>
          </a:xfrm>
          <a:noFill/>
          <a:ln w="38100">
            <a:solidFill>
              <a:srgbClr val="0000FF"/>
            </a:solidFill>
          </a:ln>
        </p:spPr>
        <p:txBody>
          <a:bodyPr/>
          <a:lstStyle/>
          <a:p>
            <a:r>
              <a:rPr lang="de-DE" sz="3200" b="1" smtClean="0">
                <a:solidFill>
                  <a:srgbClr val="FF0000"/>
                </a:solidFill>
                <a:latin typeface="Arial" charset="0"/>
              </a:rPr>
              <a:t>PRECAUTIONARY PRINCIPLE</a:t>
            </a:r>
            <a:endParaRPr lang="it-IT" sz="3200" b="1" smtClean="0">
              <a:solidFill>
                <a:srgbClr val="FF0000"/>
              </a:solidFill>
              <a:latin typeface="Arial" charset="0"/>
            </a:endParaRPr>
          </a:p>
        </p:txBody>
      </p:sp>
      <p:sp>
        <p:nvSpPr>
          <p:cNvPr id="283651" name="Rectangle 3"/>
          <p:cNvSpPr>
            <a:spLocks noGrp="1"/>
          </p:cNvSpPr>
          <p:nvPr>
            <p:ph type="body" idx="1"/>
          </p:nvPr>
        </p:nvSpPr>
        <p:spPr>
          <a:xfrm>
            <a:off x="468313" y="1268413"/>
            <a:ext cx="8229600" cy="4681537"/>
          </a:xfrm>
          <a:noFill/>
          <a:ln w="38100">
            <a:solidFill>
              <a:srgbClr val="0000FF"/>
            </a:solidFill>
          </a:ln>
        </p:spPr>
        <p:txBody>
          <a:bodyPr/>
          <a:lstStyle/>
          <a:p>
            <a:pPr>
              <a:lnSpc>
                <a:spcPct val="80000"/>
              </a:lnSpc>
            </a:pPr>
            <a:endParaRPr lang="it-IT" sz="1800" smtClean="0">
              <a:latin typeface="Arial" charset="0"/>
            </a:endParaRPr>
          </a:p>
          <a:p>
            <a:pPr algn="just">
              <a:lnSpc>
                <a:spcPct val="80000"/>
              </a:lnSpc>
            </a:pPr>
            <a:r>
              <a:rPr lang="it-IT" sz="2400" smtClean="0">
                <a:latin typeface="Arial" charset="0"/>
              </a:rPr>
              <a:t>The precautionary principle or precautionary approach states that if an </a:t>
            </a:r>
            <a:r>
              <a:rPr lang="it-IT" sz="2400" b="1" smtClean="0">
                <a:latin typeface="Arial" charset="0"/>
              </a:rPr>
              <a:t>action or policy</a:t>
            </a:r>
            <a:r>
              <a:rPr lang="it-IT" sz="2400" smtClean="0">
                <a:latin typeface="Arial" charset="0"/>
              </a:rPr>
              <a:t> has a </a:t>
            </a:r>
            <a:r>
              <a:rPr lang="it-IT" sz="2400" b="1" smtClean="0">
                <a:latin typeface="Arial" charset="0"/>
              </a:rPr>
              <a:t>suspected risk of causing harm</a:t>
            </a:r>
            <a:r>
              <a:rPr lang="it-IT" sz="2400" smtClean="0">
                <a:latin typeface="Arial" charset="0"/>
              </a:rPr>
              <a:t> to the public or to the environment, </a:t>
            </a:r>
            <a:r>
              <a:rPr lang="it-IT" sz="2400" b="1" smtClean="0">
                <a:solidFill>
                  <a:srgbClr val="170ED2"/>
                </a:solidFill>
                <a:latin typeface="Arial" charset="0"/>
              </a:rPr>
              <a:t>in the absence of scientific consensus</a:t>
            </a:r>
            <a:r>
              <a:rPr lang="it-IT" sz="2400" smtClean="0">
                <a:latin typeface="Arial" charset="0"/>
              </a:rPr>
              <a:t> that the action or policy is </a:t>
            </a:r>
            <a:r>
              <a:rPr lang="it-IT" sz="2400" b="1" smtClean="0">
                <a:solidFill>
                  <a:srgbClr val="170ED2"/>
                </a:solidFill>
                <a:latin typeface="Arial" charset="0"/>
              </a:rPr>
              <a:t>not harmful</a:t>
            </a:r>
            <a:r>
              <a:rPr lang="it-IT" sz="2400" smtClean="0">
                <a:latin typeface="Arial" charset="0"/>
              </a:rPr>
              <a:t>, the burden of proof that it is not harmful falls on those taking an action.</a:t>
            </a:r>
          </a:p>
          <a:p>
            <a:pPr algn="just">
              <a:lnSpc>
                <a:spcPct val="80000"/>
              </a:lnSpc>
            </a:pPr>
            <a:endParaRPr lang="it-IT" sz="2400" smtClean="0">
              <a:latin typeface="Arial" charset="0"/>
            </a:endParaRPr>
          </a:p>
          <a:p>
            <a:pPr algn="just">
              <a:lnSpc>
                <a:spcPct val="80000"/>
              </a:lnSpc>
            </a:pPr>
            <a:r>
              <a:rPr lang="it-IT" sz="2400" smtClean="0">
                <a:latin typeface="Arial" charset="0"/>
              </a:rPr>
              <a:t>The precautionary principle enables rapid response in the face of a possible danger to human, animal or plant health, or to protect the environment. In particular, where scientific data do not permit a complete evaluation of the risk, recourse to this principle may, for example, be used to stop distribution or order withdrawal from the market of products likely to be hazardous </a:t>
            </a:r>
          </a:p>
        </p:txBody>
      </p:sp>
      <p:sp>
        <p:nvSpPr>
          <p:cNvPr id="283652" name="Fußzeilenplatzhalter 3"/>
          <p:cNvSpPr txBox="1">
            <a:spLocks noGrp="1"/>
          </p:cNvSpPr>
          <p:nvPr/>
        </p:nvSpPr>
        <p:spPr bwMode="auto">
          <a:xfrm>
            <a:off x="2339975" y="6092825"/>
            <a:ext cx="4537075" cy="504825"/>
          </a:xfrm>
          <a:prstGeom prst="rect">
            <a:avLst/>
          </a:prstGeom>
          <a:noFill/>
          <a:ln w="9525">
            <a:solidFill>
              <a:srgbClr val="0000FF"/>
            </a:solidFill>
            <a:miter lim="800000"/>
            <a:headEnd/>
            <a:tailEnd/>
          </a:ln>
        </p:spPr>
        <p:txBody>
          <a:bodyPr anchor="ctr"/>
          <a:lstStyle/>
          <a:p>
            <a:pPr algn="ctr"/>
            <a:r>
              <a:rPr lang="en-US" sz="1200" b="1">
                <a:solidFill>
                  <a:srgbClr val="170ED2"/>
                </a:solidFill>
              </a:rPr>
              <a:t>Association of Bulgarian  administrative judge/AEAJ </a:t>
            </a:r>
          </a:p>
          <a:p>
            <a:pPr algn="ctr"/>
            <a:r>
              <a:rPr lang="en-US" sz="1200" b="1">
                <a:solidFill>
                  <a:srgbClr val="170ED2"/>
                </a:solidFill>
              </a:rPr>
              <a:t>Workshop in Sofia on 4 -5 Jun 2015</a:t>
            </a:r>
            <a:endParaRPr lang="de-DE" sz="1200" b="1">
              <a:solidFill>
                <a:srgbClr val="170ED2"/>
              </a:solidFill>
            </a:endParaRP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el 1"/>
          <p:cNvSpPr>
            <a:spLocks noGrp="1"/>
          </p:cNvSpPr>
          <p:nvPr>
            <p:ph type="title" idx="4294967295"/>
          </p:nvPr>
        </p:nvSpPr>
        <p:spPr>
          <a:xfrm>
            <a:off x="468313" y="274638"/>
            <a:ext cx="8496300" cy="922337"/>
          </a:xfrm>
          <a:ln w="38100">
            <a:solidFill>
              <a:srgbClr val="0000FF"/>
            </a:solidFill>
          </a:ln>
        </p:spPr>
        <p:txBody>
          <a:bodyPr/>
          <a:lstStyle/>
          <a:p>
            <a:pPr eaLnBrk="1" hangingPunct="1"/>
            <a:r>
              <a:rPr lang="de-DE" sz="3600" b="1" smtClean="0">
                <a:solidFill>
                  <a:srgbClr val="FF0000"/>
                </a:solidFill>
                <a:latin typeface="Arial" charset="0"/>
              </a:rPr>
              <a:t/>
            </a:r>
            <a:br>
              <a:rPr lang="de-DE" sz="3600" b="1" smtClean="0">
                <a:solidFill>
                  <a:srgbClr val="FF0000"/>
                </a:solidFill>
                <a:latin typeface="Arial" charset="0"/>
              </a:rPr>
            </a:br>
            <a:r>
              <a:rPr lang="de-DE" sz="3600" b="1" smtClean="0">
                <a:solidFill>
                  <a:srgbClr val="FF0000"/>
                </a:solidFill>
                <a:latin typeface="Arial" charset="0"/>
              </a:rPr>
              <a:t>PRECAUTIONARY PRINCIPLE</a:t>
            </a:r>
            <a:r>
              <a:rPr lang="de-DE" sz="4000" smtClean="0"/>
              <a:t> </a:t>
            </a:r>
            <a:br>
              <a:rPr lang="de-DE" sz="4000" smtClean="0"/>
            </a:br>
            <a:endParaRPr lang="de-DE" sz="4000" smtClean="0"/>
          </a:p>
        </p:txBody>
      </p:sp>
      <p:sp>
        <p:nvSpPr>
          <p:cNvPr id="48130" name="Fußzeilenplatzhalter 3"/>
          <p:cNvSpPr txBox="1">
            <a:spLocks noGrp="1"/>
          </p:cNvSpPr>
          <p:nvPr/>
        </p:nvSpPr>
        <p:spPr bwMode="auto">
          <a:xfrm>
            <a:off x="2555875" y="6165850"/>
            <a:ext cx="4032250" cy="692150"/>
          </a:xfrm>
          <a:prstGeom prst="rect">
            <a:avLst/>
          </a:prstGeom>
          <a:noFill/>
          <a:ln>
            <a:miter lim="800000"/>
            <a:headEnd/>
            <a:tailEnd/>
          </a:ln>
        </p:spPr>
        <p:txBody>
          <a:bodyPr anchor="ctr"/>
          <a:lstStyle/>
          <a:p>
            <a:pPr algn="ctr"/>
            <a:r>
              <a:rPr lang="en-US" sz="1400" b="1">
                <a:solidFill>
                  <a:srgbClr val="170ED2"/>
                </a:solidFill>
                <a:latin typeface="Calibri" pitchFamily="34" charset="0"/>
              </a:rPr>
              <a:t>Association of Bulgarian  administrative judge/AEAJ </a:t>
            </a:r>
          </a:p>
          <a:p>
            <a:pPr algn="ctr"/>
            <a:r>
              <a:rPr lang="en-US" sz="1400" b="1">
                <a:solidFill>
                  <a:srgbClr val="170ED2"/>
                </a:solidFill>
                <a:latin typeface="Calibri" pitchFamily="34" charset="0"/>
              </a:rPr>
              <a:t>Workshop in Sofia on 4 -5 Jun 2015</a:t>
            </a:r>
            <a:endParaRPr lang="de-DE" sz="1400" b="1">
              <a:solidFill>
                <a:srgbClr val="170ED2"/>
              </a:solidFill>
              <a:latin typeface="Calibri" pitchFamily="34" charset="0"/>
            </a:endParaRPr>
          </a:p>
        </p:txBody>
      </p:sp>
      <p:sp>
        <p:nvSpPr>
          <p:cNvPr id="5" name="Foliennummernplatzhalt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52208AF-FE6F-472A-A161-7F61A3446ADE}" type="slidenum">
              <a:rPr lang="de-DE" sz="1200">
                <a:solidFill>
                  <a:schemeClr val="tx1">
                    <a:tint val="75000"/>
                  </a:schemeClr>
                </a:solidFill>
                <a:latin typeface="+mn-lt"/>
              </a:rPr>
              <a:pPr algn="r" fontAlgn="auto">
                <a:spcBef>
                  <a:spcPts val="0"/>
                </a:spcBef>
                <a:spcAft>
                  <a:spcPts val="0"/>
                </a:spcAft>
                <a:defRPr/>
              </a:pPr>
              <a:t>21</a:t>
            </a:fld>
            <a:endParaRPr lang="de-DE" sz="1200">
              <a:solidFill>
                <a:schemeClr val="tx1">
                  <a:tint val="75000"/>
                </a:schemeClr>
              </a:solidFill>
              <a:latin typeface="+mn-lt"/>
            </a:endParaRPr>
          </a:p>
        </p:txBody>
      </p:sp>
      <p:sp>
        <p:nvSpPr>
          <p:cNvPr id="289797" name="Rectangle 5"/>
          <p:cNvSpPr>
            <a:spLocks noChangeArrowheads="1"/>
          </p:cNvSpPr>
          <p:nvPr/>
        </p:nvSpPr>
        <p:spPr bwMode="auto">
          <a:xfrm>
            <a:off x="468313" y="1268413"/>
            <a:ext cx="8496300" cy="4800600"/>
          </a:xfrm>
          <a:prstGeom prst="rect">
            <a:avLst/>
          </a:prstGeom>
          <a:noFill/>
          <a:ln w="38100">
            <a:solidFill>
              <a:srgbClr val="0000FF"/>
            </a:solidFill>
            <a:miter lim="800000"/>
            <a:headEnd/>
            <a:tailEnd/>
          </a:ln>
          <a:effectLst/>
        </p:spPr>
        <p:txBody>
          <a:bodyPr>
            <a:spAutoFit/>
          </a:bodyPr>
          <a:lstStyle/>
          <a:p>
            <a:pPr>
              <a:spcBef>
                <a:spcPct val="50000"/>
              </a:spcBef>
            </a:pPr>
            <a:r>
              <a:rPr lang="en-US" b="1">
                <a:solidFill>
                  <a:srgbClr val="170ED2"/>
                </a:solidFill>
              </a:rPr>
              <a:t>Word Charter for Nature</a:t>
            </a:r>
          </a:p>
          <a:p>
            <a:pPr algn="just">
              <a:spcBef>
                <a:spcPct val="50000"/>
              </a:spcBef>
            </a:pPr>
            <a:r>
              <a:rPr lang="en-US"/>
              <a:t>Regarding international conduct, the first endorsement of the principle was in 1982 when the World Charter for Nature was adopted by the United Nations General Assembly, while its first international implementation was in 1987 through the Montreal Protocol. Soon after, the principle integrated with many other legally binding international treaties such as the Rio Declaration and Kyoto Protocol</a:t>
            </a:r>
          </a:p>
          <a:p>
            <a:pPr algn="just">
              <a:spcBef>
                <a:spcPct val="50000"/>
              </a:spcBef>
            </a:pPr>
            <a:r>
              <a:rPr lang="it-IT" b="1">
                <a:solidFill>
                  <a:srgbClr val="170ED2"/>
                </a:solidFill>
              </a:rPr>
              <a:t>Communication from the Commission of 2 February 2000 on the precautionary principle</a:t>
            </a:r>
            <a:r>
              <a:rPr lang="it-IT" b="1"/>
              <a:t> </a:t>
            </a:r>
            <a:endParaRPr lang="it-IT"/>
          </a:p>
          <a:p>
            <a:r>
              <a:rPr lang="it-IT"/>
              <a:t>This Communication establishes </a:t>
            </a:r>
            <a:r>
              <a:rPr lang="it-IT" b="1"/>
              <a:t>common guidelines</a:t>
            </a:r>
            <a:r>
              <a:rPr lang="it-IT"/>
              <a:t> on the application of the precautionary principle.</a:t>
            </a:r>
          </a:p>
          <a:p>
            <a:r>
              <a:rPr lang="it-IT"/>
              <a:t>The definition of the principle shall also have a positive impact at international level, so as to ensure an appropriate level of environmental and health protection in international negotiations. It has been recognised by various international agreements, notably in the </a:t>
            </a:r>
            <a:r>
              <a:rPr lang="it-IT" b="1"/>
              <a:t>Sanitary and Phytosanitary Agreement (SPS</a:t>
            </a:r>
            <a:r>
              <a:rPr lang="it-IT"/>
              <a:t>) concluded in the framework of the </a:t>
            </a:r>
            <a:r>
              <a:rPr lang="it-IT" b="1"/>
              <a:t>World Trade Organisation (WTO).</a:t>
            </a:r>
            <a:endParaRPr lang="en-US" b="1"/>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p:cNvSpPr>
          <p:nvPr>
            <p:ph type="title"/>
          </p:nvPr>
        </p:nvSpPr>
        <p:spPr>
          <a:noFill/>
          <a:ln w="38100">
            <a:solidFill>
              <a:srgbClr val="0000FF"/>
            </a:solidFill>
          </a:ln>
        </p:spPr>
        <p:txBody>
          <a:bodyPr/>
          <a:lstStyle/>
          <a:p>
            <a:r>
              <a:rPr lang="de-DE" sz="3200" b="1" smtClean="0">
                <a:solidFill>
                  <a:srgbClr val="FF0000"/>
                </a:solidFill>
                <a:latin typeface="Arial" charset="0"/>
              </a:rPr>
              <a:t>PRECAUTIONARY PRINCIPLE</a:t>
            </a:r>
            <a:endParaRPr lang="it-IT" sz="3200" b="1" smtClean="0">
              <a:solidFill>
                <a:srgbClr val="FF0000"/>
              </a:solidFill>
              <a:latin typeface="Arial" charset="0"/>
            </a:endParaRPr>
          </a:p>
        </p:txBody>
      </p:sp>
      <p:sp>
        <p:nvSpPr>
          <p:cNvPr id="287747" name="Rectangle 3"/>
          <p:cNvSpPr>
            <a:spLocks noGrp="1"/>
          </p:cNvSpPr>
          <p:nvPr>
            <p:ph type="body" idx="1"/>
          </p:nvPr>
        </p:nvSpPr>
        <p:spPr>
          <a:xfrm>
            <a:off x="457200" y="1600200"/>
            <a:ext cx="8229600" cy="4060825"/>
          </a:xfrm>
          <a:noFill/>
          <a:ln w="38100">
            <a:solidFill>
              <a:srgbClr val="0000FF"/>
            </a:solidFill>
          </a:ln>
        </p:spPr>
        <p:txBody>
          <a:bodyPr/>
          <a:lstStyle/>
          <a:p>
            <a:pPr algn="ctr">
              <a:lnSpc>
                <a:spcPct val="80000"/>
              </a:lnSpc>
              <a:buFont typeface="Arial" charset="0"/>
              <a:buNone/>
            </a:pPr>
            <a:r>
              <a:rPr lang="it-IT" sz="2000" b="1" smtClean="0">
                <a:solidFill>
                  <a:srgbClr val="170ED2"/>
                </a:solidFill>
                <a:latin typeface="Arial" charset="0"/>
              </a:rPr>
              <a:t>Features of the precautionary</a:t>
            </a:r>
            <a:r>
              <a:rPr lang="it-IT" sz="2000" smtClean="0">
                <a:solidFill>
                  <a:srgbClr val="170ED2"/>
                </a:solidFill>
                <a:latin typeface="Arial" charset="0"/>
              </a:rPr>
              <a:t> </a:t>
            </a:r>
            <a:r>
              <a:rPr lang="it-IT" sz="2000" b="1" smtClean="0">
                <a:solidFill>
                  <a:srgbClr val="170ED2"/>
                </a:solidFill>
                <a:latin typeface="Arial" charset="0"/>
              </a:rPr>
              <a:t>principle</a:t>
            </a:r>
          </a:p>
          <a:p>
            <a:pPr>
              <a:lnSpc>
                <a:spcPct val="80000"/>
              </a:lnSpc>
              <a:buFont typeface="Arial" charset="0"/>
              <a:buNone/>
            </a:pPr>
            <a:endParaRPr lang="it-IT" sz="2000" smtClean="0">
              <a:latin typeface="Arial" charset="0"/>
            </a:endParaRPr>
          </a:p>
          <a:p>
            <a:pPr algn="just">
              <a:lnSpc>
                <a:spcPct val="80000"/>
              </a:lnSpc>
            </a:pPr>
            <a:r>
              <a:rPr lang="it-IT" sz="1800" smtClean="0">
                <a:latin typeface="Arial" charset="0"/>
              </a:rPr>
              <a:t>1.- The principle is used by policy makers to </a:t>
            </a:r>
            <a:r>
              <a:rPr lang="it-IT" sz="1800" b="1" smtClean="0">
                <a:solidFill>
                  <a:srgbClr val="FF0000"/>
                </a:solidFill>
                <a:latin typeface="Arial" charset="0"/>
              </a:rPr>
              <a:t>justify discretionary decisions</a:t>
            </a:r>
            <a:r>
              <a:rPr lang="it-IT" sz="1800" smtClean="0">
                <a:latin typeface="Arial" charset="0"/>
              </a:rPr>
              <a:t> in situations where there is the possibility of harm from taking a particular course or making a certain decision when extensive scientific knowledge on the matter is lacking</a:t>
            </a:r>
            <a:r>
              <a:rPr lang="it-IT" sz="2000" smtClean="0">
                <a:latin typeface="Arial" charset="0"/>
              </a:rPr>
              <a:t>.</a:t>
            </a:r>
          </a:p>
          <a:p>
            <a:pPr algn="just">
              <a:lnSpc>
                <a:spcPct val="80000"/>
              </a:lnSpc>
              <a:buFont typeface="Arial" charset="0"/>
              <a:buNone/>
            </a:pPr>
            <a:endParaRPr lang="it-IT" sz="2000" smtClean="0">
              <a:latin typeface="Arial" charset="0"/>
            </a:endParaRPr>
          </a:p>
          <a:p>
            <a:pPr algn="just">
              <a:lnSpc>
                <a:spcPct val="80000"/>
              </a:lnSpc>
            </a:pPr>
            <a:r>
              <a:rPr lang="it-IT" sz="1800" smtClean="0">
                <a:latin typeface="Arial" charset="0"/>
              </a:rPr>
              <a:t>2.- The principle implies that there is a </a:t>
            </a:r>
            <a:r>
              <a:rPr lang="it-IT" sz="1800" b="1" smtClean="0">
                <a:solidFill>
                  <a:srgbClr val="FF0000"/>
                </a:solidFill>
                <a:latin typeface="Arial" charset="0"/>
              </a:rPr>
              <a:t>social responsibility to protect the public</a:t>
            </a:r>
            <a:r>
              <a:rPr lang="it-IT" sz="1800" smtClean="0">
                <a:latin typeface="Arial" charset="0"/>
              </a:rPr>
              <a:t> from exposure to harm, when scientific investigation has found a plausible risk. These protections can be relaxed only if further scientific findings emerge that provide sound evidence that no harm will result.</a:t>
            </a:r>
          </a:p>
          <a:p>
            <a:pPr algn="just">
              <a:lnSpc>
                <a:spcPct val="80000"/>
              </a:lnSpc>
            </a:pPr>
            <a:endParaRPr lang="it-IT" sz="1800" smtClean="0">
              <a:latin typeface="Arial" charset="0"/>
            </a:endParaRPr>
          </a:p>
          <a:p>
            <a:pPr algn="just">
              <a:lnSpc>
                <a:spcPct val="80000"/>
              </a:lnSpc>
            </a:pPr>
            <a:r>
              <a:rPr lang="it-IT" sz="1800" smtClean="0">
                <a:latin typeface="Arial" charset="0"/>
              </a:rPr>
              <a:t>3.- In some legal systems, such as European Union, precautionary principle has been made a </a:t>
            </a:r>
            <a:r>
              <a:rPr lang="it-IT" sz="1800" b="1" smtClean="0">
                <a:solidFill>
                  <a:srgbClr val="FF0000"/>
                </a:solidFill>
                <a:latin typeface="Arial" charset="0"/>
              </a:rPr>
              <a:t>statutory requirement</a:t>
            </a:r>
            <a:r>
              <a:rPr lang="it-IT" sz="1800" smtClean="0">
                <a:latin typeface="Arial" charset="0"/>
              </a:rPr>
              <a:t> in some areas of law</a:t>
            </a:r>
            <a:r>
              <a:rPr lang="it-IT" sz="2400" smtClean="0">
                <a:latin typeface="Arial" charset="0"/>
              </a:rPr>
              <a:t> </a:t>
            </a:r>
          </a:p>
        </p:txBody>
      </p:sp>
      <p:sp>
        <p:nvSpPr>
          <p:cNvPr id="287748" name="Fußzeilenplatzhalter 3"/>
          <p:cNvSpPr txBox="1">
            <a:spLocks noGrp="1"/>
          </p:cNvSpPr>
          <p:nvPr/>
        </p:nvSpPr>
        <p:spPr bwMode="auto">
          <a:xfrm>
            <a:off x="2339975" y="6092825"/>
            <a:ext cx="4537075" cy="504825"/>
          </a:xfrm>
          <a:prstGeom prst="rect">
            <a:avLst/>
          </a:prstGeom>
          <a:noFill/>
          <a:ln w="9525">
            <a:solidFill>
              <a:srgbClr val="0000FF"/>
            </a:solidFill>
            <a:miter lim="800000"/>
            <a:headEnd/>
            <a:tailEnd/>
          </a:ln>
        </p:spPr>
        <p:txBody>
          <a:bodyPr anchor="ctr"/>
          <a:lstStyle/>
          <a:p>
            <a:pPr algn="ctr"/>
            <a:r>
              <a:rPr lang="en-US" sz="1200" b="1">
                <a:solidFill>
                  <a:srgbClr val="170ED2"/>
                </a:solidFill>
              </a:rPr>
              <a:t>Association of Bulgarian  administrative judge/AEAJ </a:t>
            </a:r>
          </a:p>
          <a:p>
            <a:pPr algn="ctr"/>
            <a:r>
              <a:rPr lang="en-US" sz="1200" b="1">
                <a:solidFill>
                  <a:srgbClr val="170ED2"/>
                </a:solidFill>
              </a:rPr>
              <a:t>Workshop in Sofia on 4 -5 Jun 2015</a:t>
            </a:r>
            <a:endParaRPr lang="de-DE" sz="1200" b="1">
              <a:solidFill>
                <a:srgbClr val="170ED2"/>
              </a:solidFill>
            </a:endParaRP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a:solidFill>
              <a:srgbClr val="170ED2"/>
            </a:solidFill>
          </a:ln>
        </p:spPr>
        <p:txBody>
          <a:bodyPr/>
          <a:lstStyle/>
          <a:p>
            <a:pPr eaLnBrk="1" hangingPunct="1"/>
            <a:r>
              <a:rPr lang="de-DE" sz="3200" b="1" smtClean="0">
                <a:solidFill>
                  <a:srgbClr val="FF0000"/>
                </a:solidFill>
                <a:latin typeface="Arial" charset="0"/>
              </a:rPr>
              <a:t>PRECAUTIONARY PRINCIPLE</a:t>
            </a:r>
          </a:p>
        </p:txBody>
      </p:sp>
      <p:sp>
        <p:nvSpPr>
          <p:cNvPr id="3" name="Inhaltsplatzhalter 2"/>
          <p:cNvSpPr>
            <a:spLocks noGrp="1"/>
          </p:cNvSpPr>
          <p:nvPr>
            <p:ph idx="1"/>
          </p:nvPr>
        </p:nvSpPr>
        <p:spPr>
          <a:xfrm>
            <a:off x="457200" y="1600200"/>
            <a:ext cx="8229600" cy="3557588"/>
          </a:xfrm>
          <a:ln w="38100">
            <a:solidFill>
              <a:srgbClr val="170ED2"/>
            </a:solidFill>
          </a:ln>
        </p:spPr>
        <p:txBody>
          <a:bodyPr/>
          <a:lstStyle/>
          <a:p>
            <a:pPr eaLnBrk="1" hangingPunct="1">
              <a:buFont typeface="Arial" charset="0"/>
              <a:buNone/>
            </a:pPr>
            <a:r>
              <a:rPr lang="de-DE" smtClean="0"/>
              <a:t>	</a:t>
            </a:r>
            <a:r>
              <a:rPr lang="de-DE" sz="2000" b="1" smtClean="0">
                <a:solidFill>
                  <a:srgbClr val="170ED2"/>
                </a:solidFill>
                <a:latin typeface="Arial" charset="0"/>
              </a:rPr>
              <a:t>Programmatic but binding principle</a:t>
            </a:r>
          </a:p>
          <a:p>
            <a:pPr eaLnBrk="1" hangingPunct="1">
              <a:buFont typeface="Arial" charset="0"/>
              <a:buNone/>
            </a:pPr>
            <a:endParaRPr lang="de-DE" sz="2000" b="1" smtClean="0">
              <a:solidFill>
                <a:srgbClr val="170ED2"/>
              </a:solidFill>
              <a:latin typeface="Arial" charset="0"/>
            </a:endParaRPr>
          </a:p>
          <a:p>
            <a:pPr eaLnBrk="1" hangingPunct="1">
              <a:buFont typeface="Wingdings" pitchFamily="2" charset="2"/>
              <a:buChar char="Ø"/>
            </a:pPr>
            <a:r>
              <a:rPr lang="de-DE" sz="2000" b="1" smtClean="0">
                <a:latin typeface="Arial" charset="0"/>
              </a:rPr>
              <a:t>General Court,  Cases T-74/00 et alt.</a:t>
            </a:r>
          </a:p>
          <a:p>
            <a:pPr eaLnBrk="1" hangingPunct="1">
              <a:buFont typeface="Arial" charset="0"/>
              <a:buNone/>
            </a:pPr>
            <a:r>
              <a:rPr lang="en-US" sz="2000" b="1" smtClean="0">
                <a:latin typeface="Arial" charset="0"/>
              </a:rPr>
              <a:t>	</a:t>
            </a:r>
            <a:r>
              <a:rPr lang="en-US" sz="2000" smtClean="0">
                <a:latin typeface="Arial" charset="0"/>
              </a:rPr>
              <a:t>Artegodan GmbH and others, judgment of 26 November 2002</a:t>
            </a:r>
          </a:p>
          <a:p>
            <a:pPr eaLnBrk="1" hangingPunct="1">
              <a:buFont typeface="Arial" charset="0"/>
              <a:buNone/>
            </a:pPr>
            <a:r>
              <a:rPr lang="en-US" sz="2000" smtClean="0">
                <a:latin typeface="Arial" charset="0"/>
              </a:rPr>
              <a:t>	(Withdrawal of marketing authorizations of medicinal products) </a:t>
            </a:r>
          </a:p>
          <a:p>
            <a:pPr eaLnBrk="1" hangingPunct="1">
              <a:buFont typeface="Arial" charset="0"/>
              <a:buNone/>
            </a:pPr>
            <a:r>
              <a:rPr lang="en-US" sz="2000" smtClean="0">
                <a:latin typeface="Arial" charset="0"/>
              </a:rPr>
              <a:t>	(</a:t>
            </a:r>
            <a:r>
              <a:rPr lang="en-US" sz="2000" i="1" smtClean="0">
                <a:latin typeface="Arial" charset="0"/>
              </a:rPr>
              <a:t>182) …    </a:t>
            </a:r>
          </a:p>
          <a:p>
            <a:pPr eaLnBrk="1" hangingPunct="1">
              <a:buFont typeface="Arial" charset="0"/>
              <a:buNone/>
            </a:pPr>
            <a:r>
              <a:rPr lang="en-US" sz="2000" i="1" smtClean="0">
                <a:latin typeface="Arial" charset="0"/>
              </a:rPr>
              <a:t>”As regards environmental matters, the </a:t>
            </a:r>
            <a:r>
              <a:rPr lang="en-US" sz="2000" b="1" i="1" smtClean="0">
                <a:latin typeface="Arial" charset="0"/>
              </a:rPr>
              <a:t>precautionary principle </a:t>
            </a:r>
            <a:r>
              <a:rPr lang="en-US" sz="2000" i="1" smtClean="0">
                <a:latin typeface="Arial" charset="0"/>
              </a:rPr>
              <a:t>is expressly enshrined in Article 174(2) EC, which establishes </a:t>
            </a:r>
            <a:r>
              <a:rPr lang="en-US" sz="2000" b="1" i="1" smtClean="0">
                <a:latin typeface="Arial" charset="0"/>
              </a:rPr>
              <a:t>the binding nature of that principle</a:t>
            </a:r>
            <a:r>
              <a:rPr lang="en-US" sz="2000" i="1" smtClean="0">
                <a:latin typeface="Arial" charset="0"/>
              </a:rPr>
              <a:t>.”</a:t>
            </a:r>
          </a:p>
          <a:p>
            <a:pPr eaLnBrk="1" hangingPunct="1">
              <a:buFont typeface="Arial" charset="0"/>
              <a:buNone/>
            </a:pPr>
            <a:endParaRPr lang="de-DE" sz="2000" smtClean="0">
              <a:latin typeface="Arial" charset="0"/>
            </a:endParaRPr>
          </a:p>
        </p:txBody>
      </p:sp>
      <p:sp>
        <p:nvSpPr>
          <p:cNvPr id="204803" name="Fußzeilenplatzhalter 3"/>
          <p:cNvSpPr>
            <a:spLocks noGrp="1"/>
          </p:cNvSpPr>
          <p:nvPr>
            <p:ph type="ftr" sz="quarter" idx="11"/>
          </p:nvPr>
        </p:nvSpPr>
        <p:spPr bwMode="auto">
          <a:xfrm>
            <a:off x="2339975" y="5949950"/>
            <a:ext cx="4537075" cy="574675"/>
          </a:xfrm>
          <a:noFill/>
          <a:ln>
            <a:solidFill>
              <a:srgbClr val="0000FF"/>
            </a:solidFill>
            <a:miter lim="800000"/>
            <a:headEnd/>
            <a:tailEnd/>
          </a:ln>
        </p:spPr>
        <p:txBody>
          <a:bodyPr wrap="square" numCol="1" anchorCtr="0" compatLnSpc="1">
            <a:prstTxWarp prst="textNoShape">
              <a:avLst/>
            </a:prstTxWarp>
          </a:bodyPr>
          <a:lstStyle/>
          <a:p>
            <a:pPr fontAlgn="base">
              <a:spcBef>
                <a:spcPct val="0"/>
              </a:spcBef>
              <a:spcAft>
                <a:spcPct val="0"/>
              </a:spcAft>
            </a:pPr>
            <a:r>
              <a:rPr lang="en-US" b="1" smtClean="0">
                <a:solidFill>
                  <a:srgbClr val="170ED2"/>
                </a:solidFill>
                <a:latin typeface="Arial" charset="0"/>
              </a:rPr>
              <a:t>Association of Bulgarian  administrative judge/AEAJ </a:t>
            </a:r>
          </a:p>
          <a:p>
            <a:pPr fontAlgn="base">
              <a:spcBef>
                <a:spcPct val="0"/>
              </a:spcBef>
              <a:spcAft>
                <a:spcPct val="0"/>
              </a:spcAft>
            </a:pPr>
            <a:r>
              <a:rPr lang="en-US" b="1" smtClean="0">
                <a:solidFill>
                  <a:srgbClr val="170ED2"/>
                </a:solidFill>
                <a:latin typeface="Arial" charset="0"/>
              </a:rPr>
              <a:t>Workshop in Sofia on 4 -5 Jun 2015</a:t>
            </a:r>
            <a:endParaRPr lang="de-DE" b="1" smtClean="0">
              <a:solidFill>
                <a:srgbClr val="170ED2"/>
              </a:solidFill>
              <a:latin typeface="Arial" charset="0"/>
            </a:endParaRPr>
          </a:p>
        </p:txBody>
      </p:sp>
      <p:sp>
        <p:nvSpPr>
          <p:cNvPr id="5" name="Foliennummernplatzhalter 4"/>
          <p:cNvSpPr>
            <a:spLocks noGrp="1"/>
          </p:cNvSpPr>
          <p:nvPr>
            <p:ph type="sldNum" sz="quarter" idx="12"/>
          </p:nvPr>
        </p:nvSpPr>
        <p:spPr/>
        <p:txBody>
          <a:bodyPr/>
          <a:lstStyle/>
          <a:p>
            <a:pPr>
              <a:defRPr/>
            </a:pPr>
            <a:fld id="{9036BAB1-2DC2-4D69-92CE-2CA73AABC7E5}" type="slidenum">
              <a:rPr lang="de-DE"/>
              <a:pPr>
                <a:defRPr/>
              </a:pPr>
              <a:t>23</a:t>
            </a:fld>
            <a:endParaRPr lang="de-DE"/>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10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10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10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10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207375" cy="865188"/>
          </a:xfrm>
          <a:noFill/>
          <a:ln w="38100">
            <a:solidFill>
              <a:srgbClr val="0000FF"/>
            </a:solidFill>
          </a:ln>
        </p:spPr>
        <p:txBody>
          <a:bodyPr/>
          <a:lstStyle/>
          <a:p>
            <a:pPr eaLnBrk="1" hangingPunct="1"/>
            <a:r>
              <a:rPr lang="de-DE" sz="3200" b="1" smtClean="0">
                <a:solidFill>
                  <a:srgbClr val="FF0000"/>
                </a:solidFill>
                <a:latin typeface="Arial" charset="0"/>
              </a:rPr>
              <a:t>PRECAUTIONARY PRINCIPLE</a:t>
            </a:r>
          </a:p>
        </p:txBody>
      </p:sp>
      <p:sp>
        <p:nvSpPr>
          <p:cNvPr id="3" name="Inhaltsplatzhalter 2"/>
          <p:cNvSpPr>
            <a:spLocks noGrp="1"/>
          </p:cNvSpPr>
          <p:nvPr>
            <p:ph idx="1"/>
          </p:nvPr>
        </p:nvSpPr>
        <p:spPr>
          <a:xfrm>
            <a:off x="457200" y="1268413"/>
            <a:ext cx="8229600" cy="4857750"/>
          </a:xfrm>
          <a:ln w="38100">
            <a:solidFill>
              <a:srgbClr val="170ED2"/>
            </a:solidFill>
          </a:ln>
        </p:spPr>
        <p:txBody>
          <a:bodyPr/>
          <a:lstStyle/>
          <a:p>
            <a:pPr algn="just" eaLnBrk="1" hangingPunct="1">
              <a:buFont typeface="Wingdings" pitchFamily="2" charset="2"/>
              <a:buChar char="v"/>
            </a:pPr>
            <a:r>
              <a:rPr lang="de-DE" sz="2400" b="1" smtClean="0"/>
              <a:t>The addressee of the principle</a:t>
            </a:r>
            <a:r>
              <a:rPr lang="de-DE" sz="2400" smtClean="0">
                <a:latin typeface="Arial" charset="0"/>
              </a:rPr>
              <a:t> </a:t>
            </a:r>
          </a:p>
          <a:p>
            <a:pPr lvl="1" algn="just" eaLnBrk="1" hangingPunct="1"/>
            <a:r>
              <a:rPr lang="de-DE" sz="1800" b="1" smtClean="0">
                <a:latin typeface="Arial" charset="0"/>
              </a:rPr>
              <a:t>Firstly</a:t>
            </a:r>
            <a:r>
              <a:rPr lang="de-DE" sz="1800" smtClean="0">
                <a:latin typeface="Arial" charset="0"/>
              </a:rPr>
              <a:t>: </a:t>
            </a:r>
            <a:r>
              <a:rPr lang="de-DE" sz="1800" b="1" smtClean="0">
                <a:solidFill>
                  <a:srgbClr val="170ED2"/>
                </a:solidFill>
                <a:latin typeface="Arial" charset="0"/>
              </a:rPr>
              <a:t>Legislator</a:t>
            </a:r>
          </a:p>
          <a:p>
            <a:pPr lvl="1" algn="just" eaLnBrk="1" hangingPunct="1"/>
            <a:r>
              <a:rPr lang="de-DE" sz="1800" b="1" smtClean="0">
                <a:latin typeface="Arial" charset="0"/>
              </a:rPr>
              <a:t>Secondly</a:t>
            </a:r>
            <a:r>
              <a:rPr lang="de-DE" sz="1800" smtClean="0">
                <a:latin typeface="Arial" charset="0"/>
              </a:rPr>
              <a:t>: </a:t>
            </a:r>
            <a:r>
              <a:rPr lang="de-DE" sz="1800" b="1" smtClean="0">
                <a:solidFill>
                  <a:srgbClr val="170ED2"/>
                </a:solidFill>
                <a:latin typeface="Arial" charset="0"/>
              </a:rPr>
              <a:t>Public authorities and Courts</a:t>
            </a:r>
            <a:r>
              <a:rPr lang="de-DE" sz="1800" smtClean="0">
                <a:latin typeface="Arial" charset="0"/>
              </a:rPr>
              <a:t> </a:t>
            </a:r>
          </a:p>
          <a:p>
            <a:pPr lvl="1" algn="just" eaLnBrk="1" hangingPunct="1"/>
            <a:endParaRPr lang="de-DE" sz="1800" smtClean="0">
              <a:latin typeface="Arial" charset="0"/>
            </a:endParaRPr>
          </a:p>
          <a:p>
            <a:pPr algn="just" eaLnBrk="1" hangingPunct="1">
              <a:buFont typeface="Wingdings" pitchFamily="2" charset="2"/>
              <a:buChar char="v"/>
            </a:pPr>
            <a:r>
              <a:rPr lang="de-DE" sz="2000" b="1" smtClean="0">
                <a:latin typeface="Arial" charset="0"/>
              </a:rPr>
              <a:t>Communication from the Commission  on the precautionary principle , COM (2000)1  p.10</a:t>
            </a:r>
          </a:p>
          <a:p>
            <a:pPr algn="just" eaLnBrk="1" hangingPunct="1">
              <a:buFont typeface="Arial" charset="0"/>
              <a:buNone/>
            </a:pPr>
            <a:r>
              <a:rPr lang="en-US" sz="2000" smtClean="0">
                <a:latin typeface="Arial" charset="0"/>
              </a:rPr>
              <a:t>	</a:t>
            </a:r>
          </a:p>
          <a:p>
            <a:pPr algn="just" eaLnBrk="1" hangingPunct="1">
              <a:buFont typeface="Arial" charset="0"/>
              <a:buNone/>
            </a:pPr>
            <a:r>
              <a:rPr lang="en-US" sz="2000" smtClean="0">
                <a:latin typeface="Arial" charset="0"/>
              </a:rPr>
              <a:t>	</a:t>
            </a:r>
            <a:r>
              <a:rPr lang="en-US" sz="1800" smtClean="0">
                <a:latin typeface="Arial" charset="0"/>
              </a:rPr>
              <a:t>“Like other general notions contained in the legislation, such as subsidiarity or proportionality, </a:t>
            </a:r>
            <a:r>
              <a:rPr lang="en-US" sz="1800" b="1" smtClean="0">
                <a:latin typeface="Arial" charset="0"/>
              </a:rPr>
              <a:t>it is for the decision-makers and ultimately the courts to flesh out the principle</a:t>
            </a:r>
            <a:r>
              <a:rPr lang="en-US" sz="1800" smtClean="0">
                <a:latin typeface="Arial" charset="0"/>
              </a:rPr>
              <a:t>. In other words, the scope of the </a:t>
            </a:r>
            <a:r>
              <a:rPr lang="en-US" sz="1800" b="1" smtClean="0">
                <a:solidFill>
                  <a:srgbClr val="FF0000"/>
                </a:solidFill>
                <a:latin typeface="Arial" charset="0"/>
              </a:rPr>
              <a:t>precautionary principle</a:t>
            </a:r>
            <a:r>
              <a:rPr lang="en-US" sz="1800" smtClean="0">
                <a:latin typeface="Arial" charset="0"/>
              </a:rPr>
              <a:t> also depends on</a:t>
            </a:r>
            <a:r>
              <a:rPr lang="en-US" sz="1800" b="1" smtClean="0">
                <a:latin typeface="Arial" charset="0"/>
              </a:rPr>
              <a:t> trends in case law</a:t>
            </a:r>
            <a:r>
              <a:rPr lang="en-US" sz="1800" smtClean="0">
                <a:latin typeface="Arial" charset="0"/>
              </a:rPr>
              <a:t>, which to some degree are influenced by prevailing social and political values.”</a:t>
            </a:r>
            <a:endParaRPr lang="de-DE" sz="1800" smtClean="0">
              <a:latin typeface="Arial" charset="0"/>
            </a:endParaRPr>
          </a:p>
        </p:txBody>
      </p:sp>
      <p:sp>
        <p:nvSpPr>
          <p:cNvPr id="208899" name="Fußzeilenplatzhalter 3"/>
          <p:cNvSpPr>
            <a:spLocks noGrp="1"/>
          </p:cNvSpPr>
          <p:nvPr>
            <p:ph type="ftr" sz="quarter" idx="11"/>
          </p:nvPr>
        </p:nvSpPr>
        <p:spPr bwMode="auto">
          <a:xfrm>
            <a:off x="2555875" y="6237288"/>
            <a:ext cx="4032250" cy="484187"/>
          </a:xfrm>
          <a:noFill/>
          <a:ln>
            <a:solidFill>
              <a:srgbClr val="0000FF"/>
            </a:solidFill>
            <a:miter lim="800000"/>
            <a:headEnd/>
            <a:tailEnd/>
          </a:ln>
        </p:spPr>
        <p:txBody>
          <a:bodyPr wrap="square" numCol="1" anchorCtr="0" compatLnSpc="1">
            <a:prstTxWarp prst="textNoShape">
              <a:avLst/>
            </a:prstTxWarp>
          </a:bodyPr>
          <a:lstStyle/>
          <a:p>
            <a:pPr fontAlgn="base">
              <a:spcBef>
                <a:spcPct val="0"/>
              </a:spcBef>
              <a:spcAft>
                <a:spcPct val="0"/>
              </a:spcAft>
            </a:pPr>
            <a:r>
              <a:rPr lang="en-US" b="1" smtClean="0">
                <a:solidFill>
                  <a:srgbClr val="170ED2"/>
                </a:solidFill>
                <a:latin typeface="Arial" charset="0"/>
              </a:rPr>
              <a:t>Association of Bulgarian  administrative judge/AEAJ </a:t>
            </a:r>
          </a:p>
          <a:p>
            <a:pPr fontAlgn="base">
              <a:spcBef>
                <a:spcPct val="0"/>
              </a:spcBef>
              <a:spcAft>
                <a:spcPct val="0"/>
              </a:spcAft>
            </a:pPr>
            <a:r>
              <a:rPr lang="en-US" b="1" smtClean="0">
                <a:solidFill>
                  <a:srgbClr val="170ED2"/>
                </a:solidFill>
                <a:latin typeface="Arial" charset="0"/>
              </a:rPr>
              <a:t>Workshop in Sofia on 4 -5 Jun 2015</a:t>
            </a:r>
            <a:endParaRPr lang="de-DE" b="1" smtClean="0">
              <a:solidFill>
                <a:srgbClr val="170ED2"/>
              </a:solidFill>
              <a:latin typeface="Arial" charset="0"/>
            </a:endParaRPr>
          </a:p>
        </p:txBody>
      </p:sp>
      <p:sp>
        <p:nvSpPr>
          <p:cNvPr id="5" name="Foliennummernplatzhalter 4"/>
          <p:cNvSpPr>
            <a:spLocks noGrp="1"/>
          </p:cNvSpPr>
          <p:nvPr>
            <p:ph type="sldNum" sz="quarter" idx="12"/>
          </p:nvPr>
        </p:nvSpPr>
        <p:spPr/>
        <p:txBody>
          <a:bodyPr/>
          <a:lstStyle/>
          <a:p>
            <a:pPr>
              <a:defRPr/>
            </a:pPr>
            <a:fld id="{CAAE3CC2-9BE2-4013-899C-12E6A3838077}" type="slidenum">
              <a:rPr lang="de-DE"/>
              <a:pPr>
                <a:defRPr/>
              </a:pPr>
              <a:t>24</a:t>
            </a:fld>
            <a:endParaRPr lang="de-DE"/>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p:cNvSpPr>
          <p:nvPr>
            <p:ph type="title"/>
          </p:nvPr>
        </p:nvSpPr>
        <p:spPr>
          <a:xfrm>
            <a:off x="395288" y="274638"/>
            <a:ext cx="8291512" cy="706437"/>
          </a:xfrm>
          <a:noFill/>
          <a:ln w="38100">
            <a:solidFill>
              <a:srgbClr val="0000FF"/>
            </a:solidFill>
          </a:ln>
        </p:spPr>
        <p:txBody>
          <a:bodyPr/>
          <a:lstStyle/>
          <a:p>
            <a:r>
              <a:rPr lang="de-DE" sz="3200" b="1" smtClean="0">
                <a:solidFill>
                  <a:srgbClr val="FF0000"/>
                </a:solidFill>
                <a:latin typeface="Arial" charset="0"/>
              </a:rPr>
              <a:t>PRECAUTIONARY PRINCIPLE</a:t>
            </a:r>
            <a:endParaRPr lang="it-IT" sz="3200" b="1" smtClean="0">
              <a:solidFill>
                <a:srgbClr val="FF0000"/>
              </a:solidFill>
              <a:latin typeface="Arial" charset="0"/>
            </a:endParaRPr>
          </a:p>
        </p:txBody>
      </p:sp>
      <p:sp>
        <p:nvSpPr>
          <p:cNvPr id="285699" name="Rectangle 3"/>
          <p:cNvSpPr>
            <a:spLocks noGrp="1"/>
          </p:cNvSpPr>
          <p:nvPr>
            <p:ph type="body" idx="1"/>
          </p:nvPr>
        </p:nvSpPr>
        <p:spPr>
          <a:xfrm>
            <a:off x="395288" y="1196975"/>
            <a:ext cx="8291512" cy="4464050"/>
          </a:xfrm>
          <a:noFill/>
          <a:ln w="38100">
            <a:solidFill>
              <a:srgbClr val="0000FF"/>
            </a:solidFill>
          </a:ln>
        </p:spPr>
        <p:txBody>
          <a:bodyPr/>
          <a:lstStyle/>
          <a:p>
            <a:pPr marL="0" indent="0" algn="ctr">
              <a:lnSpc>
                <a:spcPct val="80000"/>
              </a:lnSpc>
              <a:buFont typeface="Arial" charset="0"/>
              <a:buNone/>
            </a:pPr>
            <a:r>
              <a:rPr lang="it-IT" sz="1400" b="1" smtClean="0">
                <a:solidFill>
                  <a:srgbClr val="170ED2"/>
                </a:solidFill>
                <a:latin typeface="Arial" charset="0"/>
              </a:rPr>
              <a:t>The precautionary principle is informed by five  general and three specific criteria</a:t>
            </a:r>
            <a:r>
              <a:rPr lang="it-IT" sz="1400" b="1" u="sng" smtClean="0">
                <a:latin typeface="Arial" charset="0"/>
              </a:rPr>
              <a:t> </a:t>
            </a:r>
          </a:p>
          <a:p>
            <a:pPr marL="0" indent="0" algn="just">
              <a:lnSpc>
                <a:spcPct val="80000"/>
              </a:lnSpc>
              <a:buFont typeface="Arial" charset="0"/>
              <a:buNone/>
            </a:pPr>
            <a:r>
              <a:rPr lang="en-US" sz="1400" b="1" u="sng" smtClean="0">
                <a:latin typeface="Arial" charset="0"/>
              </a:rPr>
              <a:t>COM(2000)1 Compliance with other principles of EU law Measures must be</a:t>
            </a:r>
          </a:p>
          <a:p>
            <a:pPr marL="0" indent="0" algn="just">
              <a:lnSpc>
                <a:spcPct val="80000"/>
              </a:lnSpc>
              <a:buFont typeface="Arial" charset="0"/>
              <a:buNone/>
            </a:pPr>
            <a:endParaRPr lang="it-IT" sz="1400" b="1" u="sng" smtClean="0">
              <a:latin typeface="Arial" charset="0"/>
            </a:endParaRPr>
          </a:p>
          <a:p>
            <a:pPr marL="0" indent="0" algn="just">
              <a:lnSpc>
                <a:spcPct val="80000"/>
              </a:lnSpc>
              <a:buFont typeface="Arial" charset="0"/>
              <a:buNone/>
            </a:pPr>
            <a:r>
              <a:rPr lang="it-IT" sz="1400" b="1" u="sng" smtClean="0">
                <a:solidFill>
                  <a:srgbClr val="FF0000"/>
                </a:solidFill>
                <a:latin typeface="Arial" charset="0"/>
              </a:rPr>
              <a:t>1) Five general criteria</a:t>
            </a:r>
          </a:p>
          <a:p>
            <a:pPr marL="0" indent="0" algn="just">
              <a:lnSpc>
                <a:spcPct val="80000"/>
              </a:lnSpc>
              <a:buFont typeface="Arial" charset="0"/>
              <a:buNone/>
            </a:pPr>
            <a:r>
              <a:rPr lang="it-IT" sz="1400" smtClean="0">
                <a:latin typeface="Arial" charset="0"/>
              </a:rPr>
              <a:t>The </a:t>
            </a:r>
            <a:r>
              <a:rPr lang="it-IT" sz="1400" b="1" smtClean="0">
                <a:latin typeface="Arial" charset="0"/>
              </a:rPr>
              <a:t>general principles</a:t>
            </a:r>
            <a:r>
              <a:rPr lang="it-IT" sz="1400" smtClean="0">
                <a:latin typeface="Arial" charset="0"/>
              </a:rPr>
              <a:t> of risk management remain applicable when the precautionary principle is invoked. These are the following five criteria:</a:t>
            </a:r>
            <a:endParaRPr lang="it-IT" sz="1400" b="1" smtClean="0">
              <a:latin typeface="Arial" charset="0"/>
            </a:endParaRPr>
          </a:p>
          <a:p>
            <a:pPr marL="0" indent="0" algn="just">
              <a:lnSpc>
                <a:spcPct val="80000"/>
              </a:lnSpc>
            </a:pPr>
            <a:r>
              <a:rPr lang="it-IT" sz="1400" b="1" smtClean="0">
                <a:latin typeface="Arial" charset="0"/>
              </a:rPr>
              <a:t>proportionality</a:t>
            </a:r>
            <a:r>
              <a:rPr lang="it-IT" sz="1400" smtClean="0">
                <a:latin typeface="Arial" charset="0"/>
              </a:rPr>
              <a:t> between the measures taken and the chosen level of protection;</a:t>
            </a:r>
            <a:endParaRPr lang="it-IT" sz="1400" b="1" smtClean="0">
              <a:latin typeface="Arial" charset="0"/>
            </a:endParaRPr>
          </a:p>
          <a:p>
            <a:pPr marL="0" indent="0" algn="just">
              <a:lnSpc>
                <a:spcPct val="80000"/>
              </a:lnSpc>
            </a:pPr>
            <a:r>
              <a:rPr lang="it-IT" sz="1400" b="1" smtClean="0">
                <a:latin typeface="Arial" charset="0"/>
              </a:rPr>
              <a:t>non-discrimination</a:t>
            </a:r>
            <a:r>
              <a:rPr lang="it-IT" sz="1400" smtClean="0">
                <a:latin typeface="Arial" charset="0"/>
              </a:rPr>
              <a:t> in application of the measures;</a:t>
            </a:r>
            <a:endParaRPr lang="it-IT" sz="1400" b="1" smtClean="0">
              <a:latin typeface="Arial" charset="0"/>
            </a:endParaRPr>
          </a:p>
          <a:p>
            <a:pPr marL="0" indent="0" algn="just">
              <a:lnSpc>
                <a:spcPct val="80000"/>
              </a:lnSpc>
            </a:pPr>
            <a:r>
              <a:rPr lang="it-IT" sz="1400" b="1" smtClean="0">
                <a:latin typeface="Arial" charset="0"/>
              </a:rPr>
              <a:t>consistency</a:t>
            </a:r>
            <a:r>
              <a:rPr lang="it-IT" sz="1400" smtClean="0">
                <a:latin typeface="Arial" charset="0"/>
              </a:rPr>
              <a:t> </a:t>
            </a:r>
            <a:r>
              <a:rPr lang="en-US" sz="1400" smtClean="0">
                <a:latin typeface="Arial" charset="0"/>
              </a:rPr>
              <a:t>with similar measures already taken</a:t>
            </a:r>
            <a:r>
              <a:rPr lang="it-IT" sz="1400" smtClean="0">
                <a:latin typeface="Arial" charset="0"/>
              </a:rPr>
              <a:t>;</a:t>
            </a:r>
            <a:endParaRPr lang="it-IT" sz="1400" b="1" smtClean="0">
              <a:latin typeface="Arial" charset="0"/>
            </a:endParaRPr>
          </a:p>
          <a:p>
            <a:pPr marL="0" indent="0" algn="just">
              <a:lnSpc>
                <a:spcPct val="80000"/>
              </a:lnSpc>
            </a:pPr>
            <a:r>
              <a:rPr lang="it-IT" sz="1400" b="1" smtClean="0">
                <a:latin typeface="Arial" charset="0"/>
              </a:rPr>
              <a:t>examination</a:t>
            </a:r>
            <a:r>
              <a:rPr lang="it-IT" sz="1400" smtClean="0">
                <a:latin typeface="Arial" charset="0"/>
              </a:rPr>
              <a:t> of the </a:t>
            </a:r>
            <a:r>
              <a:rPr lang="it-IT" sz="1400" b="1" smtClean="0">
                <a:latin typeface="Arial" charset="0"/>
              </a:rPr>
              <a:t>benefits</a:t>
            </a:r>
            <a:r>
              <a:rPr lang="it-IT" sz="1400" smtClean="0">
                <a:latin typeface="Arial" charset="0"/>
              </a:rPr>
              <a:t> and </a:t>
            </a:r>
            <a:r>
              <a:rPr lang="it-IT" sz="1400" b="1" smtClean="0">
                <a:latin typeface="Arial" charset="0"/>
              </a:rPr>
              <a:t>costs</a:t>
            </a:r>
            <a:r>
              <a:rPr lang="it-IT" sz="1400" smtClean="0">
                <a:latin typeface="Arial" charset="0"/>
              </a:rPr>
              <a:t> of action or lack of action;</a:t>
            </a:r>
            <a:endParaRPr lang="it-IT" sz="1400" b="1" smtClean="0">
              <a:latin typeface="Arial" charset="0"/>
            </a:endParaRPr>
          </a:p>
          <a:p>
            <a:pPr marL="0" indent="0" algn="just">
              <a:lnSpc>
                <a:spcPct val="80000"/>
              </a:lnSpc>
            </a:pPr>
            <a:r>
              <a:rPr lang="it-IT" sz="1400" b="1" smtClean="0">
                <a:latin typeface="Arial" charset="0"/>
              </a:rPr>
              <a:t>review</a:t>
            </a:r>
            <a:r>
              <a:rPr lang="it-IT" sz="1400" smtClean="0">
                <a:latin typeface="Arial" charset="0"/>
              </a:rPr>
              <a:t> of the measures in the light of new scientific data.</a:t>
            </a:r>
          </a:p>
          <a:p>
            <a:pPr marL="0" indent="0" algn="just">
              <a:lnSpc>
                <a:spcPct val="80000"/>
              </a:lnSpc>
              <a:buFont typeface="Arial" charset="0"/>
              <a:buNone/>
            </a:pPr>
            <a:endParaRPr lang="it-IT" sz="1400" b="1" u="sng" smtClean="0">
              <a:latin typeface="Arial" charset="0"/>
            </a:endParaRPr>
          </a:p>
          <a:p>
            <a:pPr marL="0" indent="0" algn="just">
              <a:lnSpc>
                <a:spcPct val="80000"/>
              </a:lnSpc>
              <a:buFont typeface="Arial" charset="0"/>
              <a:buNone/>
            </a:pPr>
            <a:r>
              <a:rPr lang="it-IT" sz="1400" b="1" u="sng" smtClean="0">
                <a:solidFill>
                  <a:srgbClr val="FF0000"/>
                </a:solidFill>
                <a:latin typeface="Arial" charset="0"/>
              </a:rPr>
              <a:t>2) Three specific criteria</a:t>
            </a:r>
            <a:endParaRPr lang="it-IT" sz="1400" b="1" smtClean="0">
              <a:solidFill>
                <a:srgbClr val="FF0000"/>
              </a:solidFill>
              <a:latin typeface="Arial" charset="0"/>
            </a:endParaRPr>
          </a:p>
          <a:p>
            <a:pPr marL="0" indent="0" algn="just">
              <a:lnSpc>
                <a:spcPct val="80000"/>
              </a:lnSpc>
            </a:pPr>
            <a:r>
              <a:rPr lang="it-IT" sz="1400" smtClean="0">
                <a:latin typeface="Arial" charset="0"/>
              </a:rPr>
              <a:t>The most complete scientific evaluation, the determination, as far as possible, of the </a:t>
            </a:r>
            <a:r>
              <a:rPr lang="it-IT" sz="1400" b="1" smtClean="0">
                <a:latin typeface="Arial" charset="0"/>
              </a:rPr>
              <a:t>degree of scientific uncertainty</a:t>
            </a:r>
            <a:r>
              <a:rPr lang="it-IT" sz="1400" smtClean="0">
                <a:latin typeface="Arial" charset="0"/>
              </a:rPr>
              <a:t>; </a:t>
            </a:r>
            <a:r>
              <a:rPr lang="en-US" sz="1400" smtClean="0">
                <a:latin typeface="Arial" charset="0"/>
              </a:rPr>
              <a:t>capability to assigne responsibility for producing the scientific evidence necessary for a more comprehensive risk assessment</a:t>
            </a:r>
            <a:endParaRPr lang="it-IT" sz="1400" smtClean="0">
              <a:latin typeface="Arial" charset="0"/>
            </a:endParaRPr>
          </a:p>
          <a:p>
            <a:pPr marL="0" indent="0" algn="just">
              <a:lnSpc>
                <a:spcPct val="80000"/>
              </a:lnSpc>
            </a:pPr>
            <a:r>
              <a:rPr lang="it-IT" sz="1400" smtClean="0">
                <a:latin typeface="Arial" charset="0"/>
              </a:rPr>
              <a:t>a </a:t>
            </a:r>
            <a:r>
              <a:rPr lang="it-IT" sz="1400" b="1" smtClean="0">
                <a:latin typeface="Arial" charset="0"/>
              </a:rPr>
              <a:t>risk</a:t>
            </a:r>
            <a:r>
              <a:rPr lang="it-IT" sz="1400" smtClean="0">
                <a:latin typeface="Arial" charset="0"/>
              </a:rPr>
              <a:t> evaluation of the </a:t>
            </a:r>
            <a:r>
              <a:rPr lang="it-IT" sz="1400" b="1" smtClean="0">
                <a:latin typeface="Arial" charset="0"/>
              </a:rPr>
              <a:t>potential consequences of inaction</a:t>
            </a:r>
            <a:r>
              <a:rPr lang="it-IT" sz="1400" smtClean="0">
                <a:latin typeface="Arial" charset="0"/>
              </a:rPr>
              <a:t>;</a:t>
            </a:r>
            <a:r>
              <a:rPr lang="en-US" sz="1400" smtClean="0">
                <a:latin typeface="Arial" charset="0"/>
              </a:rPr>
              <a:t> </a:t>
            </a:r>
            <a:endParaRPr lang="it-IT" sz="1400" smtClean="0">
              <a:latin typeface="Arial" charset="0"/>
            </a:endParaRPr>
          </a:p>
          <a:p>
            <a:pPr marL="0" indent="0" algn="just">
              <a:lnSpc>
                <a:spcPct val="80000"/>
              </a:lnSpc>
            </a:pPr>
            <a:r>
              <a:rPr lang="it-IT" sz="1400" smtClean="0">
                <a:latin typeface="Arial" charset="0"/>
              </a:rPr>
              <a:t>the </a:t>
            </a:r>
            <a:r>
              <a:rPr lang="it-IT" sz="1400" b="1" smtClean="0">
                <a:latin typeface="Arial" charset="0"/>
              </a:rPr>
              <a:t>participation of all interested parties</a:t>
            </a:r>
            <a:r>
              <a:rPr lang="it-IT" sz="1400" smtClean="0">
                <a:latin typeface="Arial" charset="0"/>
              </a:rPr>
              <a:t> in the study of precautionary measures, once the results of the scientific evaluation and/or the risk evaluation are available.</a:t>
            </a:r>
          </a:p>
        </p:txBody>
      </p:sp>
      <p:sp>
        <p:nvSpPr>
          <p:cNvPr id="31747" name="Fußzeilenplatzhalter 3"/>
          <p:cNvSpPr txBox="1">
            <a:spLocks noGrp="1"/>
          </p:cNvSpPr>
          <p:nvPr/>
        </p:nvSpPr>
        <p:spPr bwMode="auto">
          <a:xfrm>
            <a:off x="2627313" y="5949950"/>
            <a:ext cx="4032250" cy="503238"/>
          </a:xfrm>
          <a:prstGeom prst="rect">
            <a:avLst/>
          </a:prstGeom>
          <a:noFill/>
          <a:ln w="9525">
            <a:solidFill>
              <a:srgbClr val="170ED2"/>
            </a:solidFill>
            <a:miter lim="800000"/>
            <a:headEnd/>
            <a:tailEnd/>
          </a:ln>
        </p:spPr>
        <p:txBody>
          <a:bodyPr anchor="ctr"/>
          <a:lstStyle/>
          <a:p>
            <a:pPr algn="ctr"/>
            <a:r>
              <a:rPr lang="en-US" sz="1400" b="1">
                <a:solidFill>
                  <a:srgbClr val="170ED2"/>
                </a:solidFill>
                <a:latin typeface="Calibri" pitchFamily="34" charset="0"/>
              </a:rPr>
              <a:t>Association of Bulgarian  administrative judge/AEAJ </a:t>
            </a:r>
          </a:p>
          <a:p>
            <a:pPr algn="ctr"/>
            <a:r>
              <a:rPr lang="en-US" sz="1400" b="1">
                <a:solidFill>
                  <a:srgbClr val="170ED2"/>
                </a:solidFill>
                <a:latin typeface="Calibri" pitchFamily="34" charset="0"/>
              </a:rPr>
              <a:t>Workshop in Sofia on 4 -5 Jun 2015</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a:ln w="38100">
            <a:solidFill>
              <a:srgbClr val="0000FF"/>
            </a:solidFill>
          </a:ln>
        </p:spPr>
        <p:txBody>
          <a:bodyPr/>
          <a:lstStyle/>
          <a:p>
            <a:pPr eaLnBrk="1" hangingPunct="1"/>
            <a:r>
              <a:rPr lang="de-DE" sz="3200" b="1" smtClean="0">
                <a:solidFill>
                  <a:srgbClr val="FF0000"/>
                </a:solidFill>
                <a:latin typeface="Arial" charset="0"/>
              </a:rPr>
              <a:t>PRECAUTIONARY PRINCIPLE</a:t>
            </a:r>
          </a:p>
        </p:txBody>
      </p:sp>
      <p:sp>
        <p:nvSpPr>
          <p:cNvPr id="3" name="Inhaltsplatzhalter 2"/>
          <p:cNvSpPr>
            <a:spLocks noGrp="1"/>
          </p:cNvSpPr>
          <p:nvPr>
            <p:ph idx="1"/>
          </p:nvPr>
        </p:nvSpPr>
        <p:spPr>
          <a:ln w="38100">
            <a:solidFill>
              <a:srgbClr val="0000FF"/>
            </a:solidFill>
          </a:ln>
        </p:spPr>
        <p:txBody>
          <a:bodyPr/>
          <a:lstStyle/>
          <a:p>
            <a:pPr eaLnBrk="1" hangingPunct="1">
              <a:buFont typeface="Arial" charset="0"/>
              <a:buNone/>
            </a:pPr>
            <a:endParaRPr lang="de-DE" sz="2000" smtClean="0">
              <a:latin typeface="Arial" charset="0"/>
            </a:endParaRPr>
          </a:p>
          <a:p>
            <a:pPr algn="just" eaLnBrk="1" hangingPunct="1">
              <a:buFont typeface="Arial" charset="0"/>
              <a:buNone/>
            </a:pPr>
            <a:r>
              <a:rPr lang="en-GB" sz="2000" smtClean="0">
                <a:latin typeface="Arial" charset="0"/>
              </a:rPr>
              <a:t>CJEU case law: </a:t>
            </a:r>
          </a:p>
          <a:p>
            <a:pPr algn="just" eaLnBrk="1" hangingPunct="1"/>
            <a:r>
              <a:rPr lang="en-GB" sz="2000" b="1" smtClean="0">
                <a:latin typeface="Arial" charset="0"/>
              </a:rPr>
              <a:t>C-302/86</a:t>
            </a:r>
            <a:r>
              <a:rPr lang="en-GB" sz="2000" smtClean="0">
                <a:latin typeface="Arial" charset="0"/>
              </a:rPr>
              <a:t>, Commission v Denmark, judgment of 21 September 1988, proportionality, free movement of goods, Danish bottles</a:t>
            </a:r>
          </a:p>
          <a:p>
            <a:pPr algn="just" eaLnBrk="1" hangingPunct="1"/>
            <a:r>
              <a:rPr lang="en-GB" sz="2000" i="1" smtClean="0">
                <a:latin typeface="Arial" charset="0"/>
              </a:rPr>
              <a:t> </a:t>
            </a:r>
            <a:r>
              <a:rPr lang="en-GB" sz="2000" b="1" smtClean="0">
                <a:latin typeface="Arial" charset="0"/>
              </a:rPr>
              <a:t>C- 203/96</a:t>
            </a:r>
            <a:r>
              <a:rPr lang="en-GB" sz="2000" smtClean="0">
                <a:latin typeface="Arial" charset="0"/>
              </a:rPr>
              <a:t>, Chemische Afvalstoffen, judgment of 25 June</a:t>
            </a:r>
          </a:p>
          <a:p>
            <a:pPr algn="just" eaLnBrk="1" hangingPunct="1">
              <a:buFont typeface="Arial" charset="0"/>
              <a:buNone/>
            </a:pPr>
            <a:r>
              <a:rPr lang="en-GB" sz="2000" smtClean="0">
                <a:latin typeface="Arial" charset="0"/>
              </a:rPr>
              <a:t>	1998, export of waste for recovery,  free movement of goods,</a:t>
            </a:r>
          </a:p>
          <a:p>
            <a:pPr algn="just" eaLnBrk="1" hangingPunct="1">
              <a:buFont typeface="Arial" charset="0"/>
              <a:buNone/>
            </a:pPr>
            <a:r>
              <a:rPr lang="en-GB" sz="2000" smtClean="0">
                <a:latin typeface="Arial" charset="0"/>
              </a:rPr>
              <a:t>	ex Article  130 t EC (now Article 193 TFEU)</a:t>
            </a:r>
          </a:p>
          <a:p>
            <a:pPr algn="just" eaLnBrk="1" hangingPunct="1"/>
            <a:r>
              <a:rPr lang="en-GB" sz="2000" b="1" smtClean="0">
                <a:latin typeface="Arial" charset="0"/>
              </a:rPr>
              <a:t>C- 463/01</a:t>
            </a:r>
            <a:r>
              <a:rPr lang="en-GB" sz="2000" smtClean="0">
                <a:latin typeface="Arial" charset="0"/>
              </a:rPr>
              <a:t>, Commision v Germany, judgment of 14 December 2004,</a:t>
            </a:r>
          </a:p>
          <a:p>
            <a:pPr algn="just" eaLnBrk="1" hangingPunct="1">
              <a:buFont typeface="Arial" charset="0"/>
              <a:buNone/>
            </a:pPr>
            <a:r>
              <a:rPr lang="en-GB" sz="2000" smtClean="0">
                <a:latin typeface="Arial" charset="0"/>
              </a:rPr>
              <a:t>	packaging and packaging waste </a:t>
            </a:r>
          </a:p>
          <a:p>
            <a:pPr eaLnBrk="1" hangingPunct="1"/>
            <a:endParaRPr lang="en-GB" sz="2000" smtClean="0">
              <a:latin typeface="Arial" charset="0"/>
            </a:endParaRPr>
          </a:p>
          <a:p>
            <a:pPr eaLnBrk="1" hangingPunct="1"/>
            <a:endParaRPr lang="en-GB" sz="2200" smtClean="0"/>
          </a:p>
        </p:txBody>
      </p:sp>
      <p:sp>
        <p:nvSpPr>
          <p:cNvPr id="31747" name="Fußzeilenplatzhalter 3"/>
          <p:cNvSpPr>
            <a:spLocks noGrp="1"/>
          </p:cNvSpPr>
          <p:nvPr>
            <p:ph type="ftr" sz="quarter" idx="11"/>
          </p:nvPr>
        </p:nvSpPr>
        <p:spPr bwMode="auto">
          <a:xfrm>
            <a:off x="2627313" y="6356350"/>
            <a:ext cx="4032250" cy="365125"/>
          </a:xfrm>
          <a:noFill/>
          <a:ln>
            <a:solidFill>
              <a:srgbClr val="170ED2"/>
            </a:solidFill>
            <a:miter lim="800000"/>
            <a:headEnd/>
            <a:tailEnd/>
          </a:ln>
        </p:spPr>
        <p:txBody>
          <a:bodyPr wrap="square" numCol="1" anchorCtr="0" compatLnSpc="1">
            <a:prstTxWarp prst="textNoShape">
              <a:avLst/>
            </a:prstTxWarp>
          </a:bodyPr>
          <a:lstStyle/>
          <a:p>
            <a:pPr fontAlgn="base">
              <a:spcBef>
                <a:spcPct val="0"/>
              </a:spcBef>
              <a:spcAft>
                <a:spcPct val="0"/>
              </a:spcAft>
            </a:pPr>
            <a:r>
              <a:rPr lang="en-US" sz="1400" b="1" smtClean="0">
                <a:solidFill>
                  <a:srgbClr val="170ED2"/>
                </a:solidFill>
              </a:rPr>
              <a:t>Association of Bulgarian  administrative judge/AEAJ </a:t>
            </a:r>
          </a:p>
          <a:p>
            <a:pPr fontAlgn="base">
              <a:spcBef>
                <a:spcPct val="0"/>
              </a:spcBef>
              <a:spcAft>
                <a:spcPct val="0"/>
              </a:spcAft>
            </a:pPr>
            <a:r>
              <a:rPr lang="en-US" sz="1400" b="1" smtClean="0">
                <a:solidFill>
                  <a:srgbClr val="170ED2"/>
                </a:solidFill>
              </a:rPr>
              <a:t>Workshop in Sofia on 4 -5 Jun 2015</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a:solidFill>
              <a:srgbClr val="0000FF"/>
            </a:solidFill>
          </a:ln>
        </p:spPr>
        <p:txBody>
          <a:bodyPr/>
          <a:lstStyle/>
          <a:p>
            <a:pPr eaLnBrk="1" hangingPunct="1"/>
            <a:r>
              <a:rPr lang="de-DE" sz="3200" b="1" smtClean="0">
                <a:solidFill>
                  <a:srgbClr val="FF0000"/>
                </a:solidFill>
                <a:latin typeface="Arial" charset="0"/>
              </a:rPr>
              <a:t>PRECAUTIONARY PRINCIPLE</a:t>
            </a:r>
            <a:r>
              <a:rPr lang="de-DE" sz="3600" smtClean="0"/>
              <a:t> </a:t>
            </a:r>
          </a:p>
        </p:txBody>
      </p:sp>
      <p:sp>
        <p:nvSpPr>
          <p:cNvPr id="3" name="Inhaltsplatzhalter 2"/>
          <p:cNvSpPr>
            <a:spLocks noGrp="1"/>
          </p:cNvSpPr>
          <p:nvPr>
            <p:ph idx="1"/>
          </p:nvPr>
        </p:nvSpPr>
        <p:spPr>
          <a:xfrm>
            <a:off x="457200" y="1600200"/>
            <a:ext cx="8229600" cy="4349750"/>
          </a:xfrm>
          <a:ln w="38100">
            <a:solidFill>
              <a:srgbClr val="0000FF"/>
            </a:solidFill>
          </a:ln>
        </p:spPr>
        <p:txBody>
          <a:bodyPr/>
          <a:lstStyle/>
          <a:p>
            <a:pPr marL="0" indent="0" algn="just" eaLnBrk="1" hangingPunct="1">
              <a:lnSpc>
                <a:spcPct val="90000"/>
              </a:lnSpc>
              <a:buFont typeface="Arial" charset="0"/>
              <a:buNone/>
            </a:pPr>
            <a:r>
              <a:rPr lang="de-DE" sz="2400" smtClean="0">
                <a:latin typeface="Arial" charset="0"/>
              </a:rPr>
              <a:t>The PP is integrated by many measures of secondary EU law, see e.g.</a:t>
            </a:r>
          </a:p>
          <a:p>
            <a:pPr marL="0" indent="0" algn="just" eaLnBrk="1" hangingPunct="1">
              <a:lnSpc>
                <a:spcPct val="90000"/>
              </a:lnSpc>
            </a:pPr>
            <a:r>
              <a:rPr lang="en-US" sz="2400" smtClean="0">
                <a:latin typeface="Arial" charset="0"/>
              </a:rPr>
              <a:t> Regulation (EC) N. 1907/2006:  concerning the </a:t>
            </a:r>
            <a:r>
              <a:rPr lang="en-US" sz="2400" b="1" smtClean="0">
                <a:latin typeface="Arial" charset="0"/>
              </a:rPr>
              <a:t>R</a:t>
            </a:r>
            <a:r>
              <a:rPr lang="en-US" sz="2400" smtClean="0">
                <a:latin typeface="Arial" charset="0"/>
              </a:rPr>
              <a:t>egistration, </a:t>
            </a:r>
            <a:r>
              <a:rPr lang="en-US" sz="2400" b="1" smtClean="0">
                <a:latin typeface="Arial" charset="0"/>
              </a:rPr>
              <a:t>E</a:t>
            </a:r>
            <a:r>
              <a:rPr lang="en-US" sz="2400" smtClean="0">
                <a:latin typeface="Arial" charset="0"/>
              </a:rPr>
              <a:t>valuation, </a:t>
            </a:r>
            <a:r>
              <a:rPr lang="en-US" sz="2400" b="1" smtClean="0">
                <a:latin typeface="Arial" charset="0"/>
              </a:rPr>
              <a:t>A</a:t>
            </a:r>
            <a:r>
              <a:rPr lang="en-US" sz="2400" smtClean="0">
                <a:latin typeface="Arial" charset="0"/>
              </a:rPr>
              <a:t>uthorisation and </a:t>
            </a:r>
            <a:r>
              <a:rPr lang="en-US" sz="2400" b="1" smtClean="0">
                <a:latin typeface="Arial" charset="0"/>
              </a:rPr>
              <a:t>R</a:t>
            </a:r>
            <a:r>
              <a:rPr lang="en-US" sz="2400" smtClean="0">
                <a:latin typeface="Arial" charset="0"/>
              </a:rPr>
              <a:t>estriction of </a:t>
            </a:r>
            <a:r>
              <a:rPr lang="en-US" sz="2400" b="1" smtClean="0">
                <a:latin typeface="Arial" charset="0"/>
              </a:rPr>
              <a:t>Ch</a:t>
            </a:r>
            <a:r>
              <a:rPr lang="en-US" sz="2400" smtClean="0">
                <a:latin typeface="Arial" charset="0"/>
              </a:rPr>
              <a:t>emicals (REACH),</a:t>
            </a:r>
            <a:endParaRPr lang="de-DE" sz="2400" smtClean="0">
              <a:latin typeface="Arial" charset="0"/>
            </a:endParaRPr>
          </a:p>
          <a:p>
            <a:pPr marL="0" indent="0" algn="just" eaLnBrk="1" hangingPunct="1">
              <a:lnSpc>
                <a:spcPct val="90000"/>
              </a:lnSpc>
            </a:pPr>
            <a:r>
              <a:rPr lang="en-US" sz="2400" smtClean="0">
                <a:latin typeface="Arial" charset="0"/>
              </a:rPr>
              <a:t> Regulation (EC) N. 1272/2008 on </a:t>
            </a:r>
            <a:r>
              <a:rPr lang="en-US" sz="2400" b="1" smtClean="0">
                <a:latin typeface="Arial" charset="0"/>
              </a:rPr>
              <a:t>C</a:t>
            </a:r>
            <a:r>
              <a:rPr lang="en-US" sz="2400" smtClean="0">
                <a:latin typeface="Arial" charset="0"/>
              </a:rPr>
              <a:t>lassification, </a:t>
            </a:r>
            <a:r>
              <a:rPr lang="en-US" sz="2400" b="1" smtClean="0">
                <a:latin typeface="Arial" charset="0"/>
              </a:rPr>
              <a:t>L</a:t>
            </a:r>
            <a:r>
              <a:rPr lang="en-US" sz="2400" smtClean="0">
                <a:latin typeface="Arial" charset="0"/>
              </a:rPr>
              <a:t>abelling and </a:t>
            </a:r>
            <a:r>
              <a:rPr lang="en-US" sz="2400" b="1" smtClean="0">
                <a:latin typeface="Arial" charset="0"/>
              </a:rPr>
              <a:t>P</a:t>
            </a:r>
            <a:r>
              <a:rPr lang="en-US" sz="2400" smtClean="0">
                <a:latin typeface="Arial" charset="0"/>
              </a:rPr>
              <a:t>ackaging of substances and mixtures (CLP)</a:t>
            </a:r>
          </a:p>
          <a:p>
            <a:pPr marL="0" indent="0" algn="just" eaLnBrk="1" hangingPunct="1">
              <a:lnSpc>
                <a:spcPct val="90000"/>
              </a:lnSpc>
            </a:pPr>
            <a:r>
              <a:rPr lang="en-US" sz="2400" smtClean="0">
                <a:latin typeface="Arial" charset="0"/>
              </a:rPr>
              <a:t> Secondary legislation on </a:t>
            </a:r>
            <a:r>
              <a:rPr lang="en-US" sz="2400" b="1" smtClean="0">
                <a:latin typeface="Arial" charset="0"/>
              </a:rPr>
              <a:t>G</a:t>
            </a:r>
            <a:r>
              <a:rPr lang="de-DE" sz="2400" smtClean="0">
                <a:latin typeface="Arial" charset="0"/>
              </a:rPr>
              <a:t>enetically </a:t>
            </a:r>
            <a:r>
              <a:rPr lang="de-DE" sz="2400" b="1" smtClean="0">
                <a:latin typeface="Arial" charset="0"/>
              </a:rPr>
              <a:t>M</a:t>
            </a:r>
            <a:r>
              <a:rPr lang="de-DE" sz="2400" smtClean="0">
                <a:latin typeface="Arial" charset="0"/>
              </a:rPr>
              <a:t>odified </a:t>
            </a:r>
            <a:r>
              <a:rPr lang="de-DE" sz="2400" b="1" smtClean="0">
                <a:latin typeface="Arial" charset="0"/>
              </a:rPr>
              <a:t>O</a:t>
            </a:r>
            <a:r>
              <a:rPr lang="de-DE" sz="2400" smtClean="0">
                <a:latin typeface="Arial" charset="0"/>
              </a:rPr>
              <a:t>rganisms (GMOS)</a:t>
            </a:r>
          </a:p>
          <a:p>
            <a:pPr marL="0" indent="0" algn="just" eaLnBrk="1" hangingPunct="1">
              <a:lnSpc>
                <a:spcPct val="90000"/>
              </a:lnSpc>
            </a:pPr>
            <a:r>
              <a:rPr lang="en-US" sz="2400" smtClean="0">
                <a:latin typeface="Arial" charset="0"/>
              </a:rPr>
              <a:t>Directive 2012/18/EU on the control of major-accident hazards involving dangerous substances (“SEVESO III”)</a:t>
            </a:r>
          </a:p>
          <a:p>
            <a:pPr marL="0" indent="0" algn="just" eaLnBrk="1" hangingPunct="1">
              <a:lnSpc>
                <a:spcPct val="90000"/>
              </a:lnSpc>
            </a:pPr>
            <a:endParaRPr lang="de-DE" sz="2400" smtClean="0">
              <a:latin typeface="Arial" charset="0"/>
            </a:endParaRPr>
          </a:p>
        </p:txBody>
      </p:sp>
      <p:sp>
        <p:nvSpPr>
          <p:cNvPr id="41987" name="Fußzeilenplatzhalter 3"/>
          <p:cNvSpPr>
            <a:spLocks noGrp="1"/>
          </p:cNvSpPr>
          <p:nvPr>
            <p:ph type="ftr" sz="quarter" idx="11"/>
          </p:nvPr>
        </p:nvSpPr>
        <p:spPr bwMode="auto">
          <a:xfrm>
            <a:off x="2484438" y="6165850"/>
            <a:ext cx="4392612" cy="508000"/>
          </a:xfrm>
          <a:noFill/>
          <a:ln>
            <a:solidFill>
              <a:srgbClr val="0000FF"/>
            </a:solidFill>
            <a:miter lim="800000"/>
            <a:headEnd/>
            <a:tailEnd/>
          </a:ln>
        </p:spPr>
        <p:txBody>
          <a:bodyPr wrap="square" numCol="1" anchorCtr="0" compatLnSpc="1">
            <a:prstTxWarp prst="textNoShape">
              <a:avLst/>
            </a:prstTxWarp>
          </a:bodyPr>
          <a:lstStyle/>
          <a:p>
            <a:pPr fontAlgn="base">
              <a:spcBef>
                <a:spcPct val="0"/>
              </a:spcBef>
              <a:spcAft>
                <a:spcPct val="0"/>
              </a:spcAft>
            </a:pPr>
            <a:r>
              <a:rPr lang="en-US" b="1" smtClean="0">
                <a:solidFill>
                  <a:srgbClr val="170ED2"/>
                </a:solidFill>
                <a:latin typeface="Arial" charset="0"/>
              </a:rPr>
              <a:t>Association of Bulgarian  administrative judge/AEAJ </a:t>
            </a:r>
          </a:p>
          <a:p>
            <a:pPr fontAlgn="base">
              <a:spcBef>
                <a:spcPct val="0"/>
              </a:spcBef>
              <a:spcAft>
                <a:spcPct val="0"/>
              </a:spcAft>
            </a:pPr>
            <a:r>
              <a:rPr lang="en-US" b="1" smtClean="0">
                <a:solidFill>
                  <a:srgbClr val="170ED2"/>
                </a:solidFill>
                <a:latin typeface="Arial" charset="0"/>
              </a:rPr>
              <a:t>Workshop in Sofia on 4 -5 Jun 2015</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a:solidFill>
              <a:srgbClr val="0000FF"/>
            </a:solidFill>
          </a:ln>
        </p:spPr>
        <p:txBody>
          <a:bodyPr/>
          <a:lstStyle/>
          <a:p>
            <a:pPr eaLnBrk="1" hangingPunct="1"/>
            <a:r>
              <a:rPr lang="de-DE" sz="3200" b="1" smtClean="0">
                <a:solidFill>
                  <a:srgbClr val="FF0000"/>
                </a:solidFill>
                <a:latin typeface="Arial" charset="0"/>
              </a:rPr>
              <a:t>PRECAUTIONARY PRINCIPLE</a:t>
            </a:r>
          </a:p>
        </p:txBody>
      </p:sp>
      <p:sp>
        <p:nvSpPr>
          <p:cNvPr id="3" name="Inhaltsplatzhalter 2"/>
          <p:cNvSpPr>
            <a:spLocks noGrp="1"/>
          </p:cNvSpPr>
          <p:nvPr>
            <p:ph idx="1"/>
          </p:nvPr>
        </p:nvSpPr>
        <p:spPr>
          <a:xfrm>
            <a:off x="468313" y="1628775"/>
            <a:ext cx="8229600" cy="4105275"/>
          </a:xfrm>
          <a:ln w="38100">
            <a:solidFill>
              <a:srgbClr val="170ED2"/>
            </a:solidFill>
          </a:ln>
        </p:spPr>
        <p:txBody>
          <a:bodyPr/>
          <a:lstStyle/>
          <a:p>
            <a:pPr eaLnBrk="1" hangingPunct="1">
              <a:lnSpc>
                <a:spcPct val="80000"/>
              </a:lnSpc>
            </a:pPr>
            <a:r>
              <a:rPr lang="de-DE" sz="2000" smtClean="0">
                <a:latin typeface="Arial" charset="0"/>
              </a:rPr>
              <a:t>Directive 2011/92</a:t>
            </a:r>
          </a:p>
          <a:p>
            <a:pPr eaLnBrk="1" hangingPunct="1">
              <a:lnSpc>
                <a:spcPct val="80000"/>
              </a:lnSpc>
            </a:pPr>
            <a:r>
              <a:rPr lang="de-DE" sz="2000" smtClean="0">
                <a:latin typeface="Arial" charset="0"/>
              </a:rPr>
              <a:t>(</a:t>
            </a:r>
            <a:r>
              <a:rPr lang="de-DE" sz="2000" b="1" smtClean="0">
                <a:latin typeface="Arial" charset="0"/>
              </a:rPr>
              <a:t>E</a:t>
            </a:r>
            <a:r>
              <a:rPr lang="de-DE" sz="2000" smtClean="0">
                <a:latin typeface="Arial" charset="0"/>
              </a:rPr>
              <a:t>nvironmental </a:t>
            </a:r>
            <a:r>
              <a:rPr lang="de-DE" sz="2000" b="1" smtClean="0">
                <a:latin typeface="Arial" charset="0"/>
              </a:rPr>
              <a:t>I</a:t>
            </a:r>
            <a:r>
              <a:rPr lang="de-DE" sz="2000" smtClean="0">
                <a:latin typeface="Arial" charset="0"/>
              </a:rPr>
              <a:t>mpact </a:t>
            </a:r>
            <a:r>
              <a:rPr lang="de-DE" sz="2000" b="1" smtClean="0">
                <a:latin typeface="Arial" charset="0"/>
              </a:rPr>
              <a:t>A</a:t>
            </a:r>
            <a:r>
              <a:rPr lang="de-DE" sz="2000" smtClean="0">
                <a:latin typeface="Arial" charset="0"/>
              </a:rPr>
              <a:t>ssessment), </a:t>
            </a:r>
          </a:p>
          <a:p>
            <a:pPr eaLnBrk="1" hangingPunct="1">
              <a:lnSpc>
                <a:spcPct val="80000"/>
              </a:lnSpc>
            </a:pPr>
            <a:endParaRPr lang="en-US" sz="2000" smtClean="0">
              <a:latin typeface="Arial" charset="0"/>
            </a:endParaRPr>
          </a:p>
          <a:p>
            <a:pPr eaLnBrk="1" hangingPunct="1">
              <a:lnSpc>
                <a:spcPct val="80000"/>
              </a:lnSpc>
            </a:pPr>
            <a:r>
              <a:rPr lang="en-US" sz="2000" b="1" smtClean="0">
                <a:latin typeface="Arial" charset="0"/>
              </a:rPr>
              <a:t>A</a:t>
            </a:r>
            <a:r>
              <a:rPr lang="en-US" sz="2000" smtClean="0">
                <a:latin typeface="Arial" charset="0"/>
              </a:rPr>
              <a:t>ppropriate  </a:t>
            </a:r>
            <a:r>
              <a:rPr lang="en-US" sz="2000" b="1" smtClean="0">
                <a:latin typeface="Arial" charset="0"/>
              </a:rPr>
              <a:t>A</a:t>
            </a:r>
            <a:r>
              <a:rPr lang="en-US" sz="2000" smtClean="0">
                <a:latin typeface="Arial" charset="0"/>
              </a:rPr>
              <a:t>ssessment of </a:t>
            </a:r>
            <a:r>
              <a:rPr lang="en-US" sz="2000" b="1" smtClean="0">
                <a:latin typeface="Arial" charset="0"/>
              </a:rPr>
              <a:t>I</a:t>
            </a:r>
            <a:r>
              <a:rPr lang="en-US" sz="2000" smtClean="0">
                <a:latin typeface="Arial" charset="0"/>
              </a:rPr>
              <a:t>mplications  according to Article 6(3) Habitats Directive (92/43/EEC)</a:t>
            </a:r>
            <a:endParaRPr lang="de-DE" sz="2000" smtClean="0">
              <a:latin typeface="Arial" charset="0"/>
            </a:endParaRPr>
          </a:p>
          <a:p>
            <a:pPr eaLnBrk="1" hangingPunct="1">
              <a:lnSpc>
                <a:spcPct val="80000"/>
              </a:lnSpc>
              <a:buFont typeface="Arial" charset="0"/>
              <a:buNone/>
            </a:pPr>
            <a:r>
              <a:rPr lang="de-DE" sz="2000" smtClean="0">
                <a:latin typeface="Arial" charset="0"/>
              </a:rPr>
              <a:t>	Sentence 1</a:t>
            </a:r>
          </a:p>
          <a:p>
            <a:pPr algn="just" eaLnBrk="1" hangingPunct="1">
              <a:lnSpc>
                <a:spcPct val="80000"/>
              </a:lnSpc>
              <a:buFont typeface="Arial" charset="0"/>
              <a:buNone/>
            </a:pPr>
            <a:r>
              <a:rPr lang="en-US" sz="2000" smtClean="0">
                <a:latin typeface="Arial" charset="0"/>
              </a:rPr>
              <a:t> 	“</a:t>
            </a:r>
            <a:r>
              <a:rPr lang="en-US" sz="1800" smtClean="0">
                <a:latin typeface="Arial" charset="0"/>
              </a:rPr>
              <a:t>Any plan or project not directly connected with or necessary to the management of the site but likely to have a significant effect thereon, either individually or in combination with other plans or projects, shall be subject to appropriate assessment of its implications for the site in view of the site’s conservation objectives</a:t>
            </a:r>
            <a:r>
              <a:rPr lang="en-US" sz="2000" smtClean="0">
                <a:latin typeface="Arial" charset="0"/>
              </a:rPr>
              <a:t>. ….” </a:t>
            </a:r>
            <a:endParaRPr lang="de-DE" sz="2000" smtClean="0">
              <a:latin typeface="Arial" charset="0"/>
            </a:endParaRPr>
          </a:p>
          <a:p>
            <a:pPr algn="just" eaLnBrk="1" hangingPunct="1">
              <a:lnSpc>
                <a:spcPct val="80000"/>
              </a:lnSpc>
              <a:buFont typeface="Arial" charset="0"/>
              <a:buNone/>
            </a:pPr>
            <a:r>
              <a:rPr lang="de-DE" sz="2000" smtClean="0">
                <a:latin typeface="Arial" charset="0"/>
              </a:rPr>
              <a:t>		</a:t>
            </a:r>
          </a:p>
          <a:p>
            <a:pPr eaLnBrk="1" hangingPunct="1">
              <a:lnSpc>
                <a:spcPct val="80000"/>
              </a:lnSpc>
              <a:buFont typeface="Arial" charset="0"/>
              <a:buNone/>
            </a:pPr>
            <a:r>
              <a:rPr lang="de-DE" sz="1700" smtClean="0"/>
              <a:t>		</a:t>
            </a:r>
          </a:p>
        </p:txBody>
      </p:sp>
      <p:sp>
        <p:nvSpPr>
          <p:cNvPr id="44035" name="Fußzeilenplatzhalter 3"/>
          <p:cNvSpPr>
            <a:spLocks noGrp="1"/>
          </p:cNvSpPr>
          <p:nvPr>
            <p:ph type="ftr" sz="quarter" idx="11"/>
          </p:nvPr>
        </p:nvSpPr>
        <p:spPr bwMode="auto">
          <a:xfrm>
            <a:off x="2339975" y="5949950"/>
            <a:ext cx="4752975" cy="647700"/>
          </a:xfrm>
          <a:noFill/>
          <a:ln>
            <a:solidFill>
              <a:srgbClr val="170ED2"/>
            </a:solidFill>
            <a:miter lim="800000"/>
            <a:headEnd/>
            <a:tailEnd/>
          </a:ln>
        </p:spPr>
        <p:txBody>
          <a:bodyPr wrap="square" numCol="1" anchorCtr="0" compatLnSpc="1">
            <a:prstTxWarp prst="textNoShape">
              <a:avLst/>
            </a:prstTxWarp>
          </a:bodyPr>
          <a:lstStyle/>
          <a:p>
            <a:pPr fontAlgn="base">
              <a:spcBef>
                <a:spcPct val="0"/>
              </a:spcBef>
              <a:spcAft>
                <a:spcPct val="0"/>
              </a:spcAft>
            </a:pPr>
            <a:r>
              <a:rPr lang="en-US" sz="1400" b="1" smtClean="0">
                <a:solidFill>
                  <a:srgbClr val="170ED2"/>
                </a:solidFill>
              </a:rPr>
              <a:t>Association of Bulgarian  administrative judge/AEAJ </a:t>
            </a:r>
          </a:p>
          <a:p>
            <a:pPr fontAlgn="base">
              <a:spcBef>
                <a:spcPct val="0"/>
              </a:spcBef>
              <a:spcAft>
                <a:spcPct val="0"/>
              </a:spcAft>
            </a:pPr>
            <a:r>
              <a:rPr lang="en-US" sz="1400" b="1" smtClean="0">
                <a:solidFill>
                  <a:srgbClr val="170ED2"/>
                </a:solidFill>
              </a:rPr>
              <a:t>Workshop in Sofia on 4 -5 Jun 2015</a:t>
            </a:r>
          </a:p>
          <a:p>
            <a:pPr fontAlgn="base">
              <a:spcBef>
                <a:spcPct val="0"/>
              </a:spcBef>
              <a:spcAft>
                <a:spcPct val="0"/>
              </a:spcAft>
            </a:pPr>
            <a:endParaRPr lang="de-DE" sz="1400" b="1" smtClean="0">
              <a:solidFill>
                <a:srgbClr val="170ED2"/>
              </a:solidFill>
            </a:endParaRPr>
          </a:p>
        </p:txBody>
      </p:sp>
      <p:sp>
        <p:nvSpPr>
          <p:cNvPr id="5" name="Foliennummernplatzhalter 4"/>
          <p:cNvSpPr>
            <a:spLocks noGrp="1"/>
          </p:cNvSpPr>
          <p:nvPr>
            <p:ph type="sldNum" sz="quarter" idx="12"/>
          </p:nvPr>
        </p:nvSpPr>
        <p:spPr/>
        <p:txBody>
          <a:bodyPr/>
          <a:lstStyle/>
          <a:p>
            <a:pPr>
              <a:defRPr/>
            </a:pPr>
            <a:fld id="{0A0682A8-ECAE-40EA-8D97-E6A9107ED9BB}" type="slidenum">
              <a:rPr lang="de-DE"/>
              <a:pPr>
                <a:defRPr/>
              </a:pPr>
              <a:t>28</a:t>
            </a:fld>
            <a:endParaRPr lang="de-DE"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1000"/>
                                        <p:tgtEl>
                                          <p:spTgt spid="3">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1000"/>
                                        <p:tgtEl>
                                          <p:spTgt spid="3">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heckerboard(across)">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a:solidFill>
              <a:srgbClr val="0000FF"/>
            </a:solidFill>
          </a:ln>
        </p:spPr>
        <p:txBody>
          <a:bodyPr/>
          <a:lstStyle/>
          <a:p>
            <a:pPr eaLnBrk="1" hangingPunct="1"/>
            <a:r>
              <a:rPr lang="de-DE" sz="3200" smtClean="0"/>
              <a:t/>
            </a:r>
            <a:br>
              <a:rPr lang="de-DE" sz="3200" smtClean="0"/>
            </a:br>
            <a:r>
              <a:rPr lang="de-DE" sz="3200" smtClean="0"/>
              <a:t> </a:t>
            </a:r>
            <a:r>
              <a:rPr lang="de-DE" sz="3200" b="1" smtClean="0">
                <a:solidFill>
                  <a:srgbClr val="FF0000"/>
                </a:solidFill>
                <a:latin typeface="Arial" charset="0"/>
              </a:rPr>
              <a:t>PRECAUTIONARY PRINCIPLE</a:t>
            </a:r>
            <a:br>
              <a:rPr lang="de-DE" sz="3200" b="1" smtClean="0">
                <a:solidFill>
                  <a:srgbClr val="FF0000"/>
                </a:solidFill>
                <a:latin typeface="Arial" charset="0"/>
              </a:rPr>
            </a:br>
            <a:endParaRPr lang="de-DE" sz="3200" smtClean="0"/>
          </a:p>
        </p:txBody>
      </p:sp>
      <p:sp>
        <p:nvSpPr>
          <p:cNvPr id="3" name="Inhaltsplatzhalter 2"/>
          <p:cNvSpPr>
            <a:spLocks noGrp="1"/>
          </p:cNvSpPr>
          <p:nvPr>
            <p:ph idx="1"/>
          </p:nvPr>
        </p:nvSpPr>
        <p:spPr>
          <a:xfrm>
            <a:off x="468313" y="1557338"/>
            <a:ext cx="8229600" cy="4022725"/>
          </a:xfrm>
          <a:ln w="38100">
            <a:solidFill>
              <a:srgbClr val="0000FF"/>
            </a:solidFill>
          </a:ln>
        </p:spPr>
        <p:txBody>
          <a:bodyPr/>
          <a:lstStyle/>
          <a:p>
            <a:pPr eaLnBrk="1" hangingPunct="1">
              <a:lnSpc>
                <a:spcPct val="90000"/>
              </a:lnSpc>
              <a:buFont typeface="Arial" charset="0"/>
              <a:buNone/>
            </a:pPr>
            <a:r>
              <a:rPr lang="en-US" sz="3000" smtClean="0"/>
              <a:t>	Habitats Directive (92/43/EEC) </a:t>
            </a:r>
            <a:br>
              <a:rPr lang="en-US" sz="3000" smtClean="0"/>
            </a:br>
            <a:r>
              <a:rPr lang="en-US" sz="2800" smtClean="0"/>
              <a:t>Article 3 (3) </a:t>
            </a:r>
          </a:p>
          <a:p>
            <a:pPr eaLnBrk="1" hangingPunct="1">
              <a:lnSpc>
                <a:spcPct val="90000"/>
              </a:lnSpc>
              <a:buFont typeface="Arial" charset="0"/>
              <a:buNone/>
            </a:pPr>
            <a:r>
              <a:rPr lang="en-US" sz="2200" smtClean="0"/>
              <a:t>	Sentence 2</a:t>
            </a:r>
          </a:p>
          <a:p>
            <a:pPr algn="just" eaLnBrk="1" hangingPunct="1">
              <a:lnSpc>
                <a:spcPct val="90000"/>
              </a:lnSpc>
              <a:buFont typeface="Arial" charset="0"/>
              <a:buNone/>
            </a:pPr>
            <a:r>
              <a:rPr lang="en-US" sz="3000" smtClean="0"/>
              <a:t>	</a:t>
            </a:r>
            <a:r>
              <a:rPr lang="en-US" sz="2200" smtClean="0"/>
              <a:t>…In the light of the conclusions of the assessment of the implications for the site and subject to the provisions of paragraph 4, the competent national authorities shall agree to the plan or project only after having ascertained that it will not adversely affect the integrity of the site concerned and, if appropriate, after having obtained the opinion of the general public</a:t>
            </a:r>
            <a:r>
              <a:rPr lang="en-US" sz="2200" i="1" smtClean="0"/>
              <a:t>.”</a:t>
            </a:r>
            <a:endParaRPr lang="de-DE" sz="2200" i="1" smtClean="0"/>
          </a:p>
          <a:p>
            <a:pPr eaLnBrk="1" hangingPunct="1">
              <a:lnSpc>
                <a:spcPct val="90000"/>
              </a:lnSpc>
              <a:buFont typeface="Wingdings" pitchFamily="2" charset="2"/>
              <a:buChar char="Ø"/>
            </a:pPr>
            <a:r>
              <a:rPr lang="de-DE" sz="2400" smtClean="0"/>
              <a:t>CJEU </a:t>
            </a:r>
            <a:r>
              <a:rPr lang="en-US" sz="2400" smtClean="0"/>
              <a:t>C‑127/02,</a:t>
            </a:r>
            <a:r>
              <a:rPr lang="en-US" sz="2400" i="1" smtClean="0"/>
              <a:t>Waddenzee,</a:t>
            </a:r>
          </a:p>
          <a:p>
            <a:pPr eaLnBrk="1" hangingPunct="1">
              <a:lnSpc>
                <a:spcPct val="90000"/>
              </a:lnSpc>
              <a:buFont typeface="Arial" charset="0"/>
              <a:buNone/>
            </a:pPr>
            <a:r>
              <a:rPr lang="de-DE" sz="2400" smtClean="0"/>
              <a:t>	 judgment  of 7  September 2004 </a:t>
            </a:r>
          </a:p>
        </p:txBody>
      </p:sp>
      <p:sp>
        <p:nvSpPr>
          <p:cNvPr id="46083" name="Fußzeilenplatzhalter 3"/>
          <p:cNvSpPr>
            <a:spLocks noGrp="1"/>
          </p:cNvSpPr>
          <p:nvPr>
            <p:ph type="ftr" sz="quarter" idx="11"/>
          </p:nvPr>
        </p:nvSpPr>
        <p:spPr bwMode="auto">
          <a:xfrm>
            <a:off x="2339975" y="6092825"/>
            <a:ext cx="4248150" cy="628650"/>
          </a:xfrm>
          <a:noFill/>
          <a:ln>
            <a:solidFill>
              <a:srgbClr val="0000FF"/>
            </a:solidFill>
            <a:miter lim="800000"/>
            <a:headEnd/>
            <a:tailEnd/>
          </a:ln>
        </p:spPr>
        <p:txBody>
          <a:bodyPr wrap="square" numCol="1" anchorCtr="0" compatLnSpc="1">
            <a:prstTxWarp prst="textNoShape">
              <a:avLst/>
            </a:prstTxWarp>
          </a:bodyPr>
          <a:lstStyle/>
          <a:p>
            <a:pPr fontAlgn="base">
              <a:spcBef>
                <a:spcPct val="0"/>
              </a:spcBef>
              <a:spcAft>
                <a:spcPct val="0"/>
              </a:spcAft>
            </a:pPr>
            <a:r>
              <a:rPr lang="en-US" b="1" smtClean="0">
                <a:solidFill>
                  <a:srgbClr val="170ED2"/>
                </a:solidFill>
                <a:latin typeface="Arial" charset="0"/>
              </a:rPr>
              <a:t>Association of Bulgarian  administrative judge/AEAJ </a:t>
            </a:r>
          </a:p>
          <a:p>
            <a:pPr fontAlgn="base">
              <a:spcBef>
                <a:spcPct val="0"/>
              </a:spcBef>
              <a:spcAft>
                <a:spcPct val="0"/>
              </a:spcAft>
            </a:pPr>
            <a:r>
              <a:rPr lang="en-US" b="1" smtClean="0">
                <a:solidFill>
                  <a:srgbClr val="170ED2"/>
                </a:solidFill>
                <a:latin typeface="Arial" charset="0"/>
              </a:rPr>
              <a:t>Workshop in Sofia on 4 -5 Jun 2015</a:t>
            </a:r>
            <a:endParaRPr lang="de-DE" b="1" smtClean="0">
              <a:solidFill>
                <a:srgbClr val="170ED2"/>
              </a:solidFill>
              <a:latin typeface="Arial" charset="0"/>
            </a:endParaRPr>
          </a:p>
        </p:txBody>
      </p:sp>
      <p:sp>
        <p:nvSpPr>
          <p:cNvPr id="5" name="Foliennummernplatzhalter 4"/>
          <p:cNvSpPr>
            <a:spLocks noGrp="1"/>
          </p:cNvSpPr>
          <p:nvPr>
            <p:ph type="sldNum" sz="quarter" idx="12"/>
          </p:nvPr>
        </p:nvSpPr>
        <p:spPr/>
        <p:txBody>
          <a:bodyPr/>
          <a:lstStyle/>
          <a:p>
            <a:pPr>
              <a:defRPr/>
            </a:pPr>
            <a:fld id="{BC13E37B-519D-40C3-8D90-5BAD4926AA6A}" type="slidenum">
              <a:rPr lang="de-DE"/>
              <a:pPr>
                <a:defRPr/>
              </a:pPr>
              <a:t>29</a:t>
            </a:fld>
            <a:endParaRPr lang="de-DE"/>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10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68313" y="188913"/>
            <a:ext cx="8207375" cy="954087"/>
          </a:xfrm>
          <a:ln w="38100">
            <a:solidFill>
              <a:srgbClr val="0000FF"/>
            </a:solidFill>
          </a:ln>
        </p:spPr>
        <p:txBody>
          <a:bodyPr/>
          <a:lstStyle/>
          <a:p>
            <a:pPr eaLnBrk="1" hangingPunct="1"/>
            <a:r>
              <a:rPr lang="de-DE" sz="3200" b="1" smtClean="0">
                <a:latin typeface="Arial" charset="0"/>
              </a:rPr>
              <a:t/>
            </a:r>
            <a:br>
              <a:rPr lang="de-DE" sz="3200" b="1" smtClean="0">
                <a:latin typeface="Arial" charset="0"/>
              </a:rPr>
            </a:br>
            <a:r>
              <a:rPr lang="de-DE" sz="3200" b="1" smtClean="0">
                <a:latin typeface="Arial" charset="0"/>
              </a:rPr>
              <a:t>Primary Legislation </a:t>
            </a:r>
            <a:br>
              <a:rPr lang="de-DE" sz="3200" b="1" smtClean="0">
                <a:latin typeface="Arial" charset="0"/>
              </a:rPr>
            </a:br>
            <a:endParaRPr lang="de-DE" sz="3200" b="1" smtClean="0">
              <a:latin typeface="Arial" charset="0"/>
            </a:endParaRPr>
          </a:p>
        </p:txBody>
      </p:sp>
      <p:sp>
        <p:nvSpPr>
          <p:cNvPr id="3" name="Inhaltsplatzhalter 2"/>
          <p:cNvSpPr>
            <a:spLocks noGrp="1"/>
          </p:cNvSpPr>
          <p:nvPr>
            <p:ph idx="4294967295"/>
          </p:nvPr>
        </p:nvSpPr>
        <p:spPr>
          <a:xfrm>
            <a:off x="457200" y="1196975"/>
            <a:ext cx="8229600" cy="4608513"/>
          </a:xfrm>
          <a:ln w="38100">
            <a:solidFill>
              <a:srgbClr val="0000FF"/>
            </a:solidFill>
          </a:ln>
        </p:spPr>
        <p:txBody>
          <a:bodyPr/>
          <a:lstStyle/>
          <a:p>
            <a:pPr marL="0" indent="0" eaLnBrk="1" hangingPunct="1">
              <a:lnSpc>
                <a:spcPct val="70000"/>
              </a:lnSpc>
              <a:buFont typeface="Arial" charset="0"/>
              <a:buNone/>
            </a:pPr>
            <a:r>
              <a:rPr lang="de-DE" sz="3100" b="1" smtClean="0"/>
              <a:t>	</a:t>
            </a:r>
          </a:p>
          <a:p>
            <a:pPr marL="0" indent="0" eaLnBrk="1" hangingPunct="1">
              <a:lnSpc>
                <a:spcPct val="70000"/>
              </a:lnSpc>
              <a:buFont typeface="Arial" charset="0"/>
              <a:buNone/>
            </a:pPr>
            <a:r>
              <a:rPr lang="de-DE" sz="3100" b="1" smtClean="0"/>
              <a:t>	</a:t>
            </a:r>
            <a:r>
              <a:rPr lang="de-DE" b="1" smtClean="0">
                <a:latin typeface="Arial" charset="0"/>
              </a:rPr>
              <a:t>Treaty on European Union (</a:t>
            </a:r>
            <a:r>
              <a:rPr lang="hu-HU" b="1" smtClean="0">
                <a:latin typeface="Arial" charset="0"/>
              </a:rPr>
              <a:t>TEU</a:t>
            </a:r>
            <a:r>
              <a:rPr lang="it-IT" b="1" smtClean="0">
                <a:latin typeface="Arial" charset="0"/>
              </a:rPr>
              <a:t>)</a:t>
            </a:r>
            <a:endParaRPr lang="de-DE" b="1" smtClean="0">
              <a:latin typeface="Arial" charset="0"/>
            </a:endParaRPr>
          </a:p>
          <a:p>
            <a:pPr marL="0" indent="0" algn="just" eaLnBrk="1" hangingPunct="1">
              <a:lnSpc>
                <a:spcPct val="70000"/>
              </a:lnSpc>
              <a:buFont typeface="Arial" charset="0"/>
              <a:buNone/>
            </a:pPr>
            <a:endParaRPr lang="de-DE" sz="2800" b="1" smtClean="0">
              <a:solidFill>
                <a:srgbClr val="DA2906"/>
              </a:solidFill>
              <a:latin typeface="Arial" charset="0"/>
            </a:endParaRPr>
          </a:p>
          <a:p>
            <a:pPr marL="0" indent="0" algn="just" eaLnBrk="1" hangingPunct="1">
              <a:lnSpc>
                <a:spcPct val="70000"/>
              </a:lnSpc>
              <a:buFont typeface="Arial" charset="0"/>
              <a:buNone/>
            </a:pPr>
            <a:r>
              <a:rPr lang="de-DE" sz="2800" b="1" smtClean="0">
                <a:solidFill>
                  <a:srgbClr val="DA2906"/>
                </a:solidFill>
                <a:latin typeface="Arial" charset="0"/>
              </a:rPr>
              <a:t>Article 3, par. 3 (ex art. 2 TEC)</a:t>
            </a:r>
          </a:p>
          <a:p>
            <a:pPr marL="0" indent="0" algn="just" eaLnBrk="1" hangingPunct="1">
              <a:lnSpc>
                <a:spcPct val="70000"/>
              </a:lnSpc>
              <a:buFont typeface="Arial" charset="0"/>
              <a:buNone/>
            </a:pPr>
            <a:endParaRPr lang="it-IT" sz="2400" smtClean="0">
              <a:latin typeface="Arial" charset="0"/>
            </a:endParaRPr>
          </a:p>
          <a:p>
            <a:pPr marL="0" indent="0" algn="just" eaLnBrk="1" hangingPunct="1">
              <a:lnSpc>
                <a:spcPct val="70000"/>
              </a:lnSpc>
              <a:buFont typeface="Arial" charset="0"/>
              <a:buNone/>
            </a:pPr>
            <a:r>
              <a:rPr lang="hu-HU" sz="2400" smtClean="0">
                <a:latin typeface="Arial" charset="0"/>
              </a:rPr>
              <a:t>The Union shall establish an internal market. It shall work for the </a:t>
            </a:r>
            <a:r>
              <a:rPr lang="hu-HU" sz="2400" b="1" smtClean="0">
                <a:solidFill>
                  <a:srgbClr val="DA2906"/>
                </a:solidFill>
                <a:latin typeface="Arial" charset="0"/>
              </a:rPr>
              <a:t>sustainable development</a:t>
            </a:r>
            <a:r>
              <a:rPr lang="hu-HU" sz="2400" b="1" smtClean="0">
                <a:latin typeface="Arial" charset="0"/>
              </a:rPr>
              <a:t> </a:t>
            </a:r>
            <a:r>
              <a:rPr lang="hu-HU" sz="2400" smtClean="0">
                <a:latin typeface="Arial" charset="0"/>
              </a:rPr>
              <a:t>of Europe based on balanced economic growth and price stability, a highly competitive social market economy, aiming at full employment and social progress, and a </a:t>
            </a:r>
            <a:r>
              <a:rPr lang="hu-HU" sz="2400" b="1" smtClean="0">
                <a:solidFill>
                  <a:srgbClr val="DA2906"/>
                </a:solidFill>
                <a:latin typeface="Arial" charset="0"/>
              </a:rPr>
              <a:t>high level of protection and improvement of the quality of the environment</a:t>
            </a:r>
            <a:r>
              <a:rPr lang="hu-HU" sz="2400" smtClean="0">
                <a:latin typeface="Arial" charset="0"/>
              </a:rPr>
              <a:t>. It</a:t>
            </a:r>
            <a:r>
              <a:rPr lang="it-IT" sz="2400" smtClean="0">
                <a:latin typeface="Arial" charset="0"/>
              </a:rPr>
              <a:t> </a:t>
            </a:r>
            <a:r>
              <a:rPr lang="hu-HU" sz="2400" smtClean="0">
                <a:latin typeface="Arial" charset="0"/>
              </a:rPr>
              <a:t>shall</a:t>
            </a:r>
            <a:r>
              <a:rPr lang="it-IT" sz="2400" smtClean="0">
                <a:latin typeface="Arial" charset="0"/>
              </a:rPr>
              <a:t> </a:t>
            </a:r>
            <a:r>
              <a:rPr lang="hu-HU" sz="2400" smtClean="0">
                <a:latin typeface="Arial" charset="0"/>
              </a:rPr>
              <a:t>promote scientific and technological advance</a:t>
            </a:r>
          </a:p>
          <a:p>
            <a:pPr marL="0" indent="0" eaLnBrk="1" hangingPunct="1">
              <a:lnSpc>
                <a:spcPct val="70000"/>
              </a:lnSpc>
              <a:buFont typeface="Arial" charset="0"/>
              <a:buNone/>
            </a:pPr>
            <a:r>
              <a:rPr lang="de-DE" sz="3100" i="1" smtClean="0"/>
              <a:t>	</a:t>
            </a:r>
            <a:endParaRPr lang="hu-HU" sz="3100" i="1" smtClean="0"/>
          </a:p>
        </p:txBody>
      </p:sp>
      <p:sp>
        <p:nvSpPr>
          <p:cNvPr id="18435" name="Fußzeilenplatzhalter 5"/>
          <p:cNvSpPr txBox="1">
            <a:spLocks noGrp="1"/>
          </p:cNvSpPr>
          <p:nvPr/>
        </p:nvSpPr>
        <p:spPr bwMode="auto">
          <a:xfrm>
            <a:off x="3124200" y="6092825"/>
            <a:ext cx="3968750" cy="628650"/>
          </a:xfrm>
          <a:prstGeom prst="rect">
            <a:avLst/>
          </a:prstGeom>
          <a:noFill/>
          <a:ln w="9525">
            <a:solidFill>
              <a:srgbClr val="0000FF"/>
            </a:solidFill>
            <a:miter lim="800000"/>
            <a:headEnd/>
            <a:tailEnd/>
          </a:ln>
        </p:spPr>
        <p:txBody>
          <a:bodyPr anchor="ctr"/>
          <a:lstStyle/>
          <a:p>
            <a:pPr algn="ctr"/>
            <a:r>
              <a:rPr lang="en-US" sz="1200" b="1">
                <a:solidFill>
                  <a:srgbClr val="170ED2"/>
                </a:solidFill>
              </a:rPr>
              <a:t>Association of Bulgarian administrative judge/AEAJ </a:t>
            </a:r>
          </a:p>
          <a:p>
            <a:pPr algn="ctr"/>
            <a:r>
              <a:rPr lang="en-US" sz="1200" b="1">
                <a:solidFill>
                  <a:srgbClr val="170ED2"/>
                </a:solidFill>
              </a:rPr>
              <a:t>Workshop in Sofia on 4 -5 Jun 2015</a:t>
            </a:r>
            <a:endParaRPr lang="de-DE" sz="1200" b="1">
              <a:solidFill>
                <a:srgbClr val="170ED2"/>
              </a:solidFill>
            </a:endParaRPr>
          </a:p>
        </p:txBody>
      </p:sp>
      <p:sp>
        <p:nvSpPr>
          <p:cNvPr id="8" name="Foliennummernplatzhalt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640E9EB-2994-4B6F-9813-77E38D2A9EA6}" type="slidenum">
              <a:rPr lang="de-DE" sz="1200">
                <a:solidFill>
                  <a:schemeClr val="tx1">
                    <a:tint val="75000"/>
                  </a:schemeClr>
                </a:solidFill>
                <a:latin typeface="+mn-lt"/>
              </a:rPr>
              <a:pPr algn="r" fontAlgn="auto">
                <a:spcBef>
                  <a:spcPts val="0"/>
                </a:spcBef>
                <a:spcAft>
                  <a:spcPts val="0"/>
                </a:spcAft>
                <a:defRPr/>
              </a:pPr>
              <a:t>3</a:t>
            </a:fld>
            <a:endParaRPr lang="de-DE" sz="1200">
              <a:solidFill>
                <a:schemeClr val="tx1">
                  <a:tint val="75000"/>
                </a:schemeClr>
              </a:solidFill>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10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60350"/>
            <a:ext cx="8424862" cy="922338"/>
          </a:xfrm>
          <a:ln w="38100">
            <a:solidFill>
              <a:srgbClr val="0000FF"/>
            </a:solidFill>
          </a:ln>
        </p:spPr>
        <p:txBody>
          <a:bodyPr/>
          <a:lstStyle/>
          <a:p>
            <a:pPr eaLnBrk="1" hangingPunct="1"/>
            <a:r>
              <a:rPr lang="de-DE" sz="3600" smtClean="0">
                <a:solidFill>
                  <a:srgbClr val="FF0000"/>
                </a:solidFill>
                <a:latin typeface="Arial" charset="0"/>
              </a:rPr>
              <a:t>PREVENTION</a:t>
            </a:r>
          </a:p>
        </p:txBody>
      </p:sp>
      <p:sp>
        <p:nvSpPr>
          <p:cNvPr id="3" name="Inhaltsplatzhalter 2"/>
          <p:cNvSpPr>
            <a:spLocks noGrp="1"/>
          </p:cNvSpPr>
          <p:nvPr>
            <p:ph idx="1"/>
          </p:nvPr>
        </p:nvSpPr>
        <p:spPr>
          <a:xfrm>
            <a:off x="395288" y="1268413"/>
            <a:ext cx="8447087" cy="4537075"/>
          </a:xfrm>
          <a:ln w="38100">
            <a:solidFill>
              <a:srgbClr val="0000FF"/>
            </a:solidFill>
          </a:ln>
        </p:spPr>
        <p:txBody>
          <a:bodyPr/>
          <a:lstStyle/>
          <a:p>
            <a:pPr algn="just" eaLnBrk="1" hangingPunct="1">
              <a:lnSpc>
                <a:spcPct val="90000"/>
              </a:lnSpc>
            </a:pPr>
            <a:r>
              <a:rPr lang="de-DE" sz="2800" smtClean="0">
                <a:latin typeface="Arial" charset="0"/>
              </a:rPr>
              <a:t>Prevention is an overall environmental principle and is linked with other principles (rectification at source, precaution). </a:t>
            </a:r>
          </a:p>
          <a:p>
            <a:pPr algn="just" eaLnBrk="1" hangingPunct="1">
              <a:lnSpc>
                <a:spcPct val="90000"/>
              </a:lnSpc>
            </a:pPr>
            <a:r>
              <a:rPr lang="de-DE" sz="2800" b="1" smtClean="0">
                <a:latin typeface="Arial" charset="0"/>
              </a:rPr>
              <a:t>Prevent rather than cure!</a:t>
            </a:r>
          </a:p>
          <a:p>
            <a:pPr algn="just" eaLnBrk="1" hangingPunct="1">
              <a:lnSpc>
                <a:spcPct val="90000"/>
              </a:lnSpc>
            </a:pPr>
            <a:r>
              <a:rPr lang="de-DE" sz="2800" smtClean="0">
                <a:latin typeface="Arial" charset="0"/>
              </a:rPr>
              <a:t>In case of an identified danger of harm prevention is mandatory.</a:t>
            </a:r>
          </a:p>
          <a:p>
            <a:pPr algn="just" eaLnBrk="1" hangingPunct="1">
              <a:lnSpc>
                <a:spcPct val="90000"/>
              </a:lnSpc>
            </a:pPr>
            <a:r>
              <a:rPr lang="de-DE" sz="2800" smtClean="0">
                <a:latin typeface="Arial" charset="0"/>
              </a:rPr>
              <a:t>Concerning industrial emissions:</a:t>
            </a:r>
          </a:p>
          <a:p>
            <a:pPr algn="just" eaLnBrk="1" hangingPunct="1">
              <a:lnSpc>
                <a:spcPct val="90000"/>
              </a:lnSpc>
              <a:buFont typeface="Arial" charset="0"/>
              <a:buNone/>
            </a:pPr>
            <a:r>
              <a:rPr lang="en-US" sz="2800" smtClean="0">
                <a:latin typeface="Arial" charset="0"/>
              </a:rPr>
              <a:t>	Directive 2010/75/EU (</a:t>
            </a:r>
            <a:r>
              <a:rPr lang="en-US" sz="2800" b="1" smtClean="0">
                <a:latin typeface="Arial" charset="0"/>
              </a:rPr>
              <a:t>I</a:t>
            </a:r>
            <a:r>
              <a:rPr lang="en-US" sz="2800" smtClean="0">
                <a:latin typeface="Arial" charset="0"/>
              </a:rPr>
              <a:t>ntegrated </a:t>
            </a:r>
            <a:r>
              <a:rPr lang="en-US" sz="2800" b="1" smtClean="0">
                <a:latin typeface="Arial" charset="0"/>
              </a:rPr>
              <a:t>P</a:t>
            </a:r>
            <a:r>
              <a:rPr lang="en-US" sz="2800" smtClean="0">
                <a:latin typeface="Arial" charset="0"/>
              </a:rPr>
              <a:t>ollution </a:t>
            </a:r>
            <a:r>
              <a:rPr lang="en-US" sz="2800" b="1" smtClean="0">
                <a:latin typeface="Arial" charset="0"/>
              </a:rPr>
              <a:t>Prevention </a:t>
            </a:r>
            <a:r>
              <a:rPr lang="en-US" sz="2800" smtClean="0">
                <a:latin typeface="Arial" charset="0"/>
              </a:rPr>
              <a:t>and </a:t>
            </a:r>
            <a:r>
              <a:rPr lang="en-US" sz="2800" b="1" smtClean="0">
                <a:latin typeface="Arial" charset="0"/>
              </a:rPr>
              <a:t>C</a:t>
            </a:r>
            <a:r>
              <a:rPr lang="en-US" sz="2800" smtClean="0">
                <a:latin typeface="Arial" charset="0"/>
              </a:rPr>
              <a:t>ontrol) </a:t>
            </a:r>
            <a:endParaRPr lang="de-DE" sz="2800" smtClean="0">
              <a:latin typeface="Arial" charset="0"/>
            </a:endParaRPr>
          </a:p>
        </p:txBody>
      </p:sp>
      <p:sp>
        <p:nvSpPr>
          <p:cNvPr id="37891" name="Fußzeilenplatzhalter 3"/>
          <p:cNvSpPr>
            <a:spLocks noGrp="1"/>
          </p:cNvSpPr>
          <p:nvPr>
            <p:ph type="ftr" sz="quarter" idx="11"/>
          </p:nvPr>
        </p:nvSpPr>
        <p:spPr bwMode="auto">
          <a:xfrm>
            <a:off x="2195513" y="6021388"/>
            <a:ext cx="4321175" cy="503237"/>
          </a:xfrm>
          <a:noFill/>
          <a:ln>
            <a:solidFill>
              <a:srgbClr val="0000FF"/>
            </a:solidFill>
            <a:miter lim="800000"/>
            <a:headEnd/>
            <a:tailEnd/>
          </a:ln>
        </p:spPr>
        <p:txBody>
          <a:bodyPr wrap="square" numCol="1" anchorCtr="0" compatLnSpc="1">
            <a:prstTxWarp prst="textNoShape">
              <a:avLst/>
            </a:prstTxWarp>
          </a:bodyPr>
          <a:lstStyle/>
          <a:p>
            <a:pPr fontAlgn="base">
              <a:spcBef>
                <a:spcPct val="0"/>
              </a:spcBef>
              <a:spcAft>
                <a:spcPct val="0"/>
              </a:spcAft>
            </a:pPr>
            <a:endParaRPr lang="en-US" sz="1400" b="1" smtClean="0">
              <a:solidFill>
                <a:srgbClr val="170ED2"/>
              </a:solidFill>
            </a:endParaRPr>
          </a:p>
          <a:p>
            <a:pPr fontAlgn="base">
              <a:spcBef>
                <a:spcPct val="0"/>
              </a:spcBef>
              <a:spcAft>
                <a:spcPct val="0"/>
              </a:spcAft>
            </a:pPr>
            <a:r>
              <a:rPr lang="en-US" sz="1400" b="1" smtClean="0">
                <a:solidFill>
                  <a:srgbClr val="170ED2"/>
                </a:solidFill>
              </a:rPr>
              <a:t>Association of Bulgarian  administrative judge/AEAJ </a:t>
            </a:r>
          </a:p>
          <a:p>
            <a:pPr fontAlgn="base">
              <a:spcBef>
                <a:spcPct val="0"/>
              </a:spcBef>
              <a:spcAft>
                <a:spcPct val="0"/>
              </a:spcAft>
            </a:pPr>
            <a:r>
              <a:rPr lang="en-US" sz="1400" b="1" smtClean="0">
                <a:solidFill>
                  <a:srgbClr val="170ED2"/>
                </a:solidFill>
              </a:rPr>
              <a:t>Workshop in Sofia on 4 -5 Jun 2015</a:t>
            </a:r>
          </a:p>
          <a:p>
            <a:pPr fontAlgn="base">
              <a:spcBef>
                <a:spcPct val="0"/>
              </a:spcBef>
              <a:spcAft>
                <a:spcPct val="0"/>
              </a:spcAft>
            </a:pPr>
            <a:endParaRPr lang="de-DE" sz="1400" b="1" smtClean="0">
              <a:solidFill>
                <a:srgbClr val="170ED2"/>
              </a:solidFill>
            </a:endParaRPr>
          </a:p>
        </p:txBody>
      </p:sp>
      <p:sp>
        <p:nvSpPr>
          <p:cNvPr id="5" name="Foliennummernplatzhalter 4"/>
          <p:cNvSpPr>
            <a:spLocks noGrp="1"/>
          </p:cNvSpPr>
          <p:nvPr>
            <p:ph type="sldNum" sz="quarter" idx="12"/>
          </p:nvPr>
        </p:nvSpPr>
        <p:spPr/>
        <p:txBody>
          <a:bodyPr/>
          <a:lstStyle/>
          <a:p>
            <a:pPr>
              <a:defRPr/>
            </a:pPr>
            <a:fld id="{2CFAE116-FA89-4287-9DDD-6CAE616EE44F}" type="slidenum">
              <a:rPr lang="de-DE"/>
              <a:pPr>
                <a:defRPr/>
              </a:pPr>
              <a:t>30</a:t>
            </a:fld>
            <a:endParaRPr lang="de-DE"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el 1"/>
          <p:cNvSpPr>
            <a:spLocks noGrp="1"/>
          </p:cNvSpPr>
          <p:nvPr>
            <p:ph type="title"/>
          </p:nvPr>
        </p:nvSpPr>
        <p:spPr/>
        <p:txBody>
          <a:bodyPr/>
          <a:lstStyle/>
          <a:p>
            <a:pPr eaLnBrk="1" hangingPunct="1"/>
            <a:endParaRPr lang="it-IT" smtClean="0"/>
          </a:p>
        </p:txBody>
      </p:sp>
      <p:sp>
        <p:nvSpPr>
          <p:cNvPr id="54274" name="Fußzeilenplatzhalter 3"/>
          <p:cNvSpPr>
            <a:spLocks noGrp="1"/>
          </p:cNvSpPr>
          <p:nvPr>
            <p:ph type="ftr" sz="quarter" idx="11"/>
          </p:nvPr>
        </p:nvSpPr>
        <p:spPr bwMode="auto">
          <a:xfrm>
            <a:off x="2339975" y="6356350"/>
            <a:ext cx="4608513" cy="365125"/>
          </a:xfrm>
          <a:noFill/>
          <a:ln>
            <a:solidFill>
              <a:srgbClr val="170ED2"/>
            </a:solidFill>
            <a:miter lim="800000"/>
            <a:headEnd/>
            <a:tailEnd/>
          </a:ln>
        </p:spPr>
        <p:txBody>
          <a:bodyPr wrap="square" numCol="1" anchorCtr="0" compatLnSpc="1">
            <a:prstTxWarp prst="textNoShape">
              <a:avLst/>
            </a:prstTxWarp>
          </a:bodyPr>
          <a:lstStyle/>
          <a:p>
            <a:pPr fontAlgn="base">
              <a:spcBef>
                <a:spcPct val="0"/>
              </a:spcBef>
              <a:spcAft>
                <a:spcPct val="0"/>
              </a:spcAft>
            </a:pPr>
            <a:r>
              <a:rPr lang="en-US" sz="1400" b="1" smtClean="0">
                <a:solidFill>
                  <a:srgbClr val="170ED2"/>
                </a:solidFill>
              </a:rPr>
              <a:t>Association of Bulgarian  administrative judge/AEAJ </a:t>
            </a:r>
          </a:p>
          <a:p>
            <a:pPr fontAlgn="base">
              <a:spcBef>
                <a:spcPct val="0"/>
              </a:spcBef>
              <a:spcAft>
                <a:spcPct val="0"/>
              </a:spcAft>
            </a:pPr>
            <a:r>
              <a:rPr lang="en-US" sz="1400" b="1" smtClean="0">
                <a:solidFill>
                  <a:srgbClr val="170ED2"/>
                </a:solidFill>
              </a:rPr>
              <a:t>Workshop in Sofia on 4 -5 Jun 2015</a:t>
            </a:r>
          </a:p>
        </p:txBody>
      </p:sp>
      <p:sp>
        <p:nvSpPr>
          <p:cNvPr id="5" name="Foliennummernplatzhalter 4"/>
          <p:cNvSpPr>
            <a:spLocks noGrp="1"/>
          </p:cNvSpPr>
          <p:nvPr>
            <p:ph type="sldNum" sz="quarter" idx="12"/>
          </p:nvPr>
        </p:nvSpPr>
        <p:spPr/>
        <p:txBody>
          <a:bodyPr/>
          <a:lstStyle/>
          <a:p>
            <a:pPr>
              <a:defRPr/>
            </a:pPr>
            <a:fld id="{E1BEC61B-8366-414A-B325-3433A4347392}" type="slidenum">
              <a:rPr lang="de-DE"/>
              <a:pPr>
                <a:defRPr/>
              </a:pPr>
              <a:t>31</a:t>
            </a:fld>
            <a:endParaRPr lang="de-DE" dirty="0"/>
          </a:p>
        </p:txBody>
      </p:sp>
      <p:pic>
        <p:nvPicPr>
          <p:cNvPr id="233476" name="Picture 2"/>
          <p:cNvPicPr>
            <a:picLocks noChangeAspect="1" noChangeArrowheads="1"/>
          </p:cNvPicPr>
          <p:nvPr/>
        </p:nvPicPr>
        <p:blipFill>
          <a:blip r:embed="rId3"/>
          <a:srcRect/>
          <a:stretch>
            <a:fillRect/>
          </a:stretch>
        </p:blipFill>
        <p:spPr bwMode="auto">
          <a:xfrm>
            <a:off x="468313" y="188913"/>
            <a:ext cx="8170862" cy="1258887"/>
          </a:xfrm>
          <a:prstGeom prst="rect">
            <a:avLst/>
          </a:prstGeom>
          <a:noFill/>
          <a:ln w="9525">
            <a:noFill/>
            <a:miter lim="800000"/>
            <a:headEnd/>
            <a:tailEnd/>
          </a:ln>
        </p:spPr>
      </p:pic>
      <p:pic>
        <p:nvPicPr>
          <p:cNvPr id="4099" name="Picture 3"/>
          <p:cNvPicPr>
            <a:picLocks noGrp="1" noChangeAspect="1" noChangeArrowheads="1"/>
          </p:cNvPicPr>
          <p:nvPr>
            <p:ph idx="1"/>
          </p:nvPr>
        </p:nvPicPr>
        <p:blipFill>
          <a:blip r:embed="rId4"/>
          <a:srcRect/>
          <a:stretch>
            <a:fillRect/>
          </a:stretch>
        </p:blipFill>
        <p:spPr>
          <a:xfrm>
            <a:off x="755650" y="1557338"/>
            <a:ext cx="7956550" cy="4648200"/>
          </a:xfr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heckerboard(across)">
                                      <p:cBhvr>
                                        <p:cTn id="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el 1"/>
          <p:cNvSpPr>
            <a:spLocks noGrp="1"/>
          </p:cNvSpPr>
          <p:nvPr>
            <p:ph type="title"/>
          </p:nvPr>
        </p:nvSpPr>
        <p:spPr/>
        <p:txBody>
          <a:bodyPr/>
          <a:lstStyle/>
          <a:p>
            <a:pPr eaLnBrk="1" hangingPunct="1"/>
            <a:endParaRPr lang="it-IT" smtClean="0"/>
          </a:p>
        </p:txBody>
      </p:sp>
      <p:sp>
        <p:nvSpPr>
          <p:cNvPr id="56322" name="Fußzeilenplatzhalter 3"/>
          <p:cNvSpPr>
            <a:spLocks noGrp="1"/>
          </p:cNvSpPr>
          <p:nvPr>
            <p:ph type="ftr" sz="quarter" idx="11"/>
          </p:nvPr>
        </p:nvSpPr>
        <p:spPr bwMode="auto">
          <a:xfrm>
            <a:off x="2339975" y="6356350"/>
            <a:ext cx="4248150" cy="365125"/>
          </a:xfrm>
          <a:noFill/>
          <a:ln>
            <a:solidFill>
              <a:srgbClr val="0000FF"/>
            </a:solidFill>
            <a:miter lim="800000"/>
            <a:headEnd/>
            <a:tailEnd/>
          </a:ln>
        </p:spPr>
        <p:txBody>
          <a:bodyPr wrap="square" numCol="1" anchorCtr="0" compatLnSpc="1">
            <a:prstTxWarp prst="textNoShape">
              <a:avLst/>
            </a:prstTxWarp>
          </a:bodyPr>
          <a:lstStyle/>
          <a:p>
            <a:pPr fontAlgn="base">
              <a:spcBef>
                <a:spcPct val="0"/>
              </a:spcBef>
              <a:spcAft>
                <a:spcPct val="0"/>
              </a:spcAft>
            </a:pPr>
            <a:r>
              <a:rPr lang="en-US" sz="1400" b="1" smtClean="0">
                <a:solidFill>
                  <a:srgbClr val="170ED2"/>
                </a:solidFill>
              </a:rPr>
              <a:t>Association of Bulgarian  administrative judge/AEAJ </a:t>
            </a:r>
          </a:p>
          <a:p>
            <a:pPr fontAlgn="base">
              <a:spcBef>
                <a:spcPct val="0"/>
              </a:spcBef>
              <a:spcAft>
                <a:spcPct val="0"/>
              </a:spcAft>
            </a:pPr>
            <a:r>
              <a:rPr lang="en-US" sz="1400" b="1" smtClean="0">
                <a:solidFill>
                  <a:srgbClr val="170ED2"/>
                </a:solidFill>
              </a:rPr>
              <a:t>Workshop in Sofia on 4 -5 Jun 2015</a:t>
            </a:r>
          </a:p>
        </p:txBody>
      </p:sp>
      <p:sp>
        <p:nvSpPr>
          <p:cNvPr id="5" name="Foliennummernplatzhalter 4"/>
          <p:cNvSpPr>
            <a:spLocks noGrp="1"/>
          </p:cNvSpPr>
          <p:nvPr>
            <p:ph type="sldNum" sz="quarter" idx="12"/>
          </p:nvPr>
        </p:nvSpPr>
        <p:spPr/>
        <p:txBody>
          <a:bodyPr/>
          <a:lstStyle/>
          <a:p>
            <a:pPr>
              <a:defRPr/>
            </a:pPr>
            <a:fld id="{9B6C9001-2D19-430A-9C5B-F8270E0D64BA}" type="slidenum">
              <a:rPr lang="de-DE"/>
              <a:pPr>
                <a:defRPr/>
              </a:pPr>
              <a:t>32</a:t>
            </a:fld>
            <a:endParaRPr lang="de-DE" dirty="0"/>
          </a:p>
        </p:txBody>
      </p:sp>
      <p:pic>
        <p:nvPicPr>
          <p:cNvPr id="235524" name="Picture 2"/>
          <p:cNvPicPr>
            <a:picLocks noChangeAspect="1" noChangeArrowheads="1"/>
          </p:cNvPicPr>
          <p:nvPr/>
        </p:nvPicPr>
        <p:blipFill>
          <a:blip r:embed="rId3"/>
          <a:srcRect/>
          <a:stretch>
            <a:fillRect/>
          </a:stretch>
        </p:blipFill>
        <p:spPr bwMode="auto">
          <a:xfrm>
            <a:off x="468313" y="115888"/>
            <a:ext cx="8243887" cy="1538287"/>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4"/>
          <a:srcRect/>
          <a:stretch>
            <a:fillRect/>
          </a:stretch>
        </p:blipFill>
        <p:spPr>
          <a:xfrm>
            <a:off x="457200" y="1620838"/>
            <a:ext cx="8229600" cy="4484687"/>
          </a:xfr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p:cNvSpPr>
          <p:nvPr>
            <p:ph type="title"/>
          </p:nvPr>
        </p:nvSpPr>
        <p:spPr>
          <a:xfrm>
            <a:off x="468313" y="260350"/>
            <a:ext cx="8229600" cy="720725"/>
          </a:xfrm>
          <a:noFill/>
          <a:ln w="38100">
            <a:solidFill>
              <a:srgbClr val="0000FF"/>
            </a:solidFill>
          </a:ln>
        </p:spPr>
        <p:txBody>
          <a:bodyPr/>
          <a:lstStyle/>
          <a:p>
            <a:r>
              <a:rPr lang="de-DE" sz="2400" b="1" smtClean="0">
                <a:solidFill>
                  <a:srgbClr val="FF0000"/>
                </a:solidFill>
                <a:latin typeface="Arial" charset="0"/>
              </a:rPr>
              <a:t>POLLUTER PAYS and RECTIFICATION of POLLUTION at SOURCE PRINCIPLES (PP - RPS)</a:t>
            </a:r>
            <a:endParaRPr lang="it-IT" sz="2400" b="1" smtClean="0">
              <a:solidFill>
                <a:srgbClr val="FF0000"/>
              </a:solidFill>
              <a:latin typeface="Arial" charset="0"/>
            </a:endParaRPr>
          </a:p>
        </p:txBody>
      </p:sp>
      <p:sp>
        <p:nvSpPr>
          <p:cNvPr id="291843" name="Rectangle 3"/>
          <p:cNvSpPr>
            <a:spLocks noGrp="1"/>
          </p:cNvSpPr>
          <p:nvPr>
            <p:ph type="body" idx="1"/>
          </p:nvPr>
        </p:nvSpPr>
        <p:spPr>
          <a:xfrm>
            <a:off x="457200" y="1052513"/>
            <a:ext cx="8229600" cy="4752975"/>
          </a:xfrm>
          <a:noFill/>
          <a:ln w="38100">
            <a:solidFill>
              <a:srgbClr val="0000FF"/>
            </a:solidFill>
          </a:ln>
        </p:spPr>
        <p:txBody>
          <a:bodyPr/>
          <a:lstStyle/>
          <a:p>
            <a:pPr marL="0" indent="0" algn="just">
              <a:lnSpc>
                <a:spcPct val="80000"/>
              </a:lnSpc>
              <a:buFont typeface="Arial" charset="0"/>
              <a:buNone/>
            </a:pPr>
            <a:r>
              <a:rPr lang="en-US" sz="1400" smtClean="0">
                <a:latin typeface="Arial" charset="0"/>
              </a:rPr>
              <a:t>The European Union (EU) establishes a common framework for liability with a view to preventing and remedying damage to animals, plants, natural habitats and water resources, and damage affecting the land.</a:t>
            </a:r>
          </a:p>
          <a:p>
            <a:pPr marL="0" indent="0" algn="just">
              <a:lnSpc>
                <a:spcPct val="80000"/>
              </a:lnSpc>
              <a:buFont typeface="Arial" charset="0"/>
              <a:buNone/>
            </a:pPr>
            <a:endParaRPr lang="en-US" sz="1400" b="1" smtClean="0">
              <a:latin typeface="Arial" charset="0"/>
            </a:endParaRPr>
          </a:p>
          <a:p>
            <a:pPr marL="0" indent="0" algn="just">
              <a:lnSpc>
                <a:spcPct val="80000"/>
              </a:lnSpc>
              <a:buFont typeface="Arial" charset="0"/>
              <a:buNone/>
            </a:pPr>
            <a:r>
              <a:rPr lang="en-US" sz="1400" b="1" smtClean="0">
                <a:latin typeface="Arial" charset="0"/>
              </a:rPr>
              <a:t>ACT</a:t>
            </a:r>
            <a:endParaRPr lang="en-US" sz="1400" smtClean="0">
              <a:latin typeface="Arial" charset="0"/>
            </a:endParaRPr>
          </a:p>
          <a:p>
            <a:pPr marL="0" indent="0" algn="just">
              <a:lnSpc>
                <a:spcPct val="80000"/>
              </a:lnSpc>
            </a:pPr>
            <a:r>
              <a:rPr lang="en-US" sz="1400" b="1" smtClean="0">
                <a:latin typeface="Arial" charset="0"/>
              </a:rPr>
              <a:t>Directive 2004/35/EC</a:t>
            </a:r>
            <a:r>
              <a:rPr lang="en-US" sz="1400" smtClean="0">
                <a:solidFill>
                  <a:srgbClr val="170ED2"/>
                </a:solidFill>
                <a:latin typeface="Arial" charset="0"/>
              </a:rPr>
              <a:t> </a:t>
            </a:r>
            <a:r>
              <a:rPr lang="en-US" sz="1400" smtClean="0">
                <a:latin typeface="Arial" charset="0"/>
              </a:rPr>
              <a:t>of the European Parliament and of the Council of 21 April 2004 on </a:t>
            </a:r>
            <a:r>
              <a:rPr lang="en-US" sz="1400" b="1" smtClean="0">
                <a:latin typeface="Arial" charset="0"/>
              </a:rPr>
              <a:t>environmental liability</a:t>
            </a:r>
            <a:r>
              <a:rPr lang="en-US" sz="1400" smtClean="0">
                <a:latin typeface="Arial" charset="0"/>
              </a:rPr>
              <a:t> with regard to the </a:t>
            </a:r>
            <a:r>
              <a:rPr lang="en-US" sz="1400" b="1" smtClean="0">
                <a:latin typeface="Arial" charset="0"/>
              </a:rPr>
              <a:t>prevention</a:t>
            </a:r>
            <a:r>
              <a:rPr lang="en-US" sz="1400" smtClean="0">
                <a:latin typeface="Arial" charset="0"/>
              </a:rPr>
              <a:t> and </a:t>
            </a:r>
            <a:r>
              <a:rPr lang="en-US" sz="1400" b="1" smtClean="0">
                <a:latin typeface="Arial" charset="0"/>
              </a:rPr>
              <a:t>remedying</a:t>
            </a:r>
            <a:r>
              <a:rPr lang="en-US" sz="1400" smtClean="0">
                <a:latin typeface="Arial" charset="0"/>
              </a:rPr>
              <a:t> of environmental damage.</a:t>
            </a:r>
          </a:p>
          <a:p>
            <a:pPr marL="0" indent="0" algn="just">
              <a:lnSpc>
                <a:spcPct val="80000"/>
              </a:lnSpc>
            </a:pPr>
            <a:endParaRPr lang="en-US" sz="1400" b="1" smtClean="0">
              <a:latin typeface="Arial" charset="0"/>
            </a:endParaRPr>
          </a:p>
          <a:p>
            <a:pPr marL="0" indent="0" algn="just">
              <a:lnSpc>
                <a:spcPct val="80000"/>
              </a:lnSpc>
              <a:buFont typeface="Arial" charset="0"/>
              <a:buNone/>
            </a:pPr>
            <a:r>
              <a:rPr lang="en-US" sz="1400" b="1" smtClean="0">
                <a:latin typeface="Arial" charset="0"/>
              </a:rPr>
              <a:t>SUMMARY</a:t>
            </a:r>
            <a:endParaRPr lang="en-US" sz="1400" smtClean="0">
              <a:latin typeface="Arial" charset="0"/>
            </a:endParaRPr>
          </a:p>
          <a:p>
            <a:pPr marL="0" indent="0" algn="just">
              <a:lnSpc>
                <a:spcPct val="80000"/>
              </a:lnSpc>
            </a:pPr>
            <a:r>
              <a:rPr lang="en-US" sz="1400" smtClean="0">
                <a:latin typeface="Arial" charset="0"/>
              </a:rPr>
              <a:t>The Directive establishes a framework for environmental </a:t>
            </a:r>
            <a:r>
              <a:rPr lang="en-US" sz="1400" b="1" smtClean="0">
                <a:latin typeface="Arial" charset="0"/>
              </a:rPr>
              <a:t>liability</a:t>
            </a:r>
            <a:r>
              <a:rPr lang="en-US" sz="1400" smtClean="0">
                <a:latin typeface="Arial" charset="0"/>
              </a:rPr>
              <a:t> based on the </a:t>
            </a:r>
            <a:r>
              <a:rPr lang="en-US" sz="1400" b="1" smtClean="0">
                <a:solidFill>
                  <a:srgbClr val="800000"/>
                </a:solidFill>
                <a:latin typeface="Arial" charset="0"/>
              </a:rPr>
              <a:t>polluter pays principle</a:t>
            </a:r>
            <a:r>
              <a:rPr lang="en-US" sz="1400" smtClean="0">
                <a:latin typeface="Arial" charset="0"/>
              </a:rPr>
              <a:t>, with a view to </a:t>
            </a:r>
            <a:r>
              <a:rPr lang="en-US" sz="1400" b="1" smtClean="0">
                <a:solidFill>
                  <a:srgbClr val="800000"/>
                </a:solidFill>
                <a:latin typeface="Arial" charset="0"/>
              </a:rPr>
              <a:t>preventing and remedying</a:t>
            </a:r>
            <a:r>
              <a:rPr lang="en-US" sz="1400" smtClean="0">
                <a:latin typeface="Arial" charset="0"/>
              </a:rPr>
              <a:t> environmental damage.</a:t>
            </a:r>
          </a:p>
          <a:p>
            <a:pPr marL="0" indent="0" algn="just">
              <a:lnSpc>
                <a:spcPct val="80000"/>
              </a:lnSpc>
            </a:pPr>
            <a:endParaRPr lang="en-US" sz="1400" b="1" smtClean="0">
              <a:latin typeface="Arial" charset="0"/>
            </a:endParaRPr>
          </a:p>
          <a:p>
            <a:pPr marL="0" indent="0" algn="just">
              <a:lnSpc>
                <a:spcPct val="80000"/>
              </a:lnSpc>
              <a:buFont typeface="Arial" charset="0"/>
              <a:buNone/>
            </a:pPr>
            <a:r>
              <a:rPr lang="en-US" sz="1400" b="1" smtClean="0">
                <a:latin typeface="Arial" charset="0"/>
              </a:rPr>
              <a:t>ENVIRONMENTAL DAMAGE</a:t>
            </a:r>
            <a:r>
              <a:rPr lang="en-US" sz="1400" smtClean="0">
                <a:latin typeface="Arial" charset="0"/>
              </a:rPr>
              <a:t> </a:t>
            </a:r>
          </a:p>
          <a:p>
            <a:pPr marL="0" indent="0" algn="just">
              <a:lnSpc>
                <a:spcPct val="80000"/>
              </a:lnSpc>
            </a:pPr>
            <a:r>
              <a:rPr lang="en-US" sz="1400" smtClean="0">
                <a:latin typeface="Arial" charset="0"/>
              </a:rPr>
              <a:t>Under the terms of the Directive, </a:t>
            </a:r>
            <a:r>
              <a:rPr lang="en-US" sz="1400" b="1" smtClean="0">
                <a:latin typeface="Arial" charset="0"/>
              </a:rPr>
              <a:t>environmental damage</a:t>
            </a:r>
            <a:r>
              <a:rPr lang="en-US" sz="1400" smtClean="0">
                <a:latin typeface="Arial" charset="0"/>
              </a:rPr>
              <a:t> is defined as:</a:t>
            </a:r>
          </a:p>
          <a:p>
            <a:pPr marL="0" indent="0" algn="just">
              <a:lnSpc>
                <a:spcPct val="80000"/>
              </a:lnSpc>
            </a:pPr>
            <a:r>
              <a:rPr lang="en-US" sz="1400" u="sng" smtClean="0">
                <a:latin typeface="Arial" charset="0"/>
              </a:rPr>
              <a:t>direct or indirect damage</a:t>
            </a:r>
            <a:r>
              <a:rPr lang="en-US" sz="1400" smtClean="0">
                <a:latin typeface="Arial" charset="0"/>
              </a:rPr>
              <a:t> </a:t>
            </a:r>
            <a:r>
              <a:rPr lang="en-US" sz="1400" u="sng" smtClean="0">
                <a:latin typeface="Arial" charset="0"/>
              </a:rPr>
              <a:t>to the aquatic environment</a:t>
            </a:r>
            <a:r>
              <a:rPr lang="en-US" sz="1400" smtClean="0">
                <a:latin typeface="Arial" charset="0"/>
              </a:rPr>
              <a:t> covered by Community water management legislation and by the Framework Directive relating to marine strategy</a:t>
            </a:r>
          </a:p>
          <a:p>
            <a:pPr marL="0" indent="0" algn="just">
              <a:lnSpc>
                <a:spcPct val="80000"/>
              </a:lnSpc>
            </a:pPr>
            <a:r>
              <a:rPr lang="en-US" sz="1400" u="sng" smtClean="0">
                <a:latin typeface="Arial" charset="0"/>
              </a:rPr>
              <a:t>direct or indirect damage to species and natural habitats</a:t>
            </a:r>
            <a:r>
              <a:rPr lang="en-US" sz="1400" smtClean="0">
                <a:latin typeface="Arial" charset="0"/>
              </a:rPr>
              <a:t> protected at Community level by the 1979 Birds Directive or by the 1992 Habitats Directive; </a:t>
            </a:r>
          </a:p>
          <a:p>
            <a:pPr marL="0" indent="0" algn="just">
              <a:lnSpc>
                <a:spcPct val="80000"/>
              </a:lnSpc>
            </a:pPr>
            <a:r>
              <a:rPr lang="en-US" sz="1400" u="sng" smtClean="0">
                <a:latin typeface="Arial" charset="0"/>
              </a:rPr>
              <a:t>direct or indirect contamination of the land</a:t>
            </a:r>
            <a:r>
              <a:rPr lang="en-US" sz="1400" smtClean="0">
                <a:latin typeface="Arial" charset="0"/>
              </a:rPr>
              <a:t> which creates a significant risk to human health</a:t>
            </a:r>
          </a:p>
        </p:txBody>
      </p:sp>
      <p:sp>
        <p:nvSpPr>
          <p:cNvPr id="66563" name="Fußzeilenplatzhalter 3"/>
          <p:cNvSpPr txBox="1">
            <a:spLocks noGrp="1"/>
          </p:cNvSpPr>
          <p:nvPr/>
        </p:nvSpPr>
        <p:spPr bwMode="auto">
          <a:xfrm>
            <a:off x="3132138" y="5949950"/>
            <a:ext cx="3600450" cy="725488"/>
          </a:xfrm>
          <a:prstGeom prst="rect">
            <a:avLst/>
          </a:prstGeom>
          <a:noFill/>
          <a:ln w="9525">
            <a:solidFill>
              <a:srgbClr val="0000FF"/>
            </a:solidFill>
            <a:miter lim="800000"/>
            <a:headEnd/>
            <a:tailEnd/>
          </a:ln>
        </p:spPr>
        <p:txBody>
          <a:bodyPr anchor="ctr"/>
          <a:lstStyle/>
          <a:p>
            <a:pPr algn="ctr"/>
            <a:r>
              <a:rPr lang="en-US" sz="1400" b="1">
                <a:solidFill>
                  <a:srgbClr val="170ED2"/>
                </a:solidFill>
                <a:latin typeface="Calibri" pitchFamily="34" charset="0"/>
              </a:rPr>
              <a:t>Association of Bulgarian  administrative judge/AEAJ </a:t>
            </a:r>
          </a:p>
          <a:p>
            <a:pPr algn="ctr"/>
            <a:r>
              <a:rPr lang="en-US" sz="1400" b="1">
                <a:solidFill>
                  <a:srgbClr val="170ED2"/>
                </a:solidFill>
                <a:latin typeface="Calibri" pitchFamily="34" charset="0"/>
              </a:rPr>
              <a:t>Workshop in Sofia on 4 -5 Jun 2015</a:t>
            </a:r>
            <a:endParaRPr lang="de-DE" sz="1400" b="1">
              <a:solidFill>
                <a:srgbClr val="170ED2"/>
              </a:solidFill>
              <a:latin typeface="Calibri" pitchFamily="34" charset="0"/>
            </a:endParaRPr>
          </a:p>
        </p:txBody>
      </p:sp>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91513" cy="1143000"/>
          </a:xfrm>
          <a:ln w="38100">
            <a:solidFill>
              <a:srgbClr val="170ED2"/>
            </a:solidFill>
          </a:ln>
        </p:spPr>
        <p:txBody>
          <a:bodyPr/>
          <a:lstStyle/>
          <a:p>
            <a:pPr eaLnBrk="1" hangingPunct="1"/>
            <a:r>
              <a:rPr lang="de-DE" sz="2400" b="1" smtClean="0">
                <a:solidFill>
                  <a:srgbClr val="FF0000"/>
                </a:solidFill>
                <a:latin typeface="Arial" charset="0"/>
              </a:rPr>
              <a:t>POLLUTER PAYS and RECTIFICATION of POLLUTION at SOURCE PRINCIPLES (PP - RPS)</a:t>
            </a:r>
          </a:p>
        </p:txBody>
      </p:sp>
      <p:sp>
        <p:nvSpPr>
          <p:cNvPr id="3" name="Inhaltsplatzhalter 2"/>
          <p:cNvSpPr>
            <a:spLocks noGrp="1"/>
          </p:cNvSpPr>
          <p:nvPr>
            <p:ph idx="1"/>
          </p:nvPr>
        </p:nvSpPr>
        <p:spPr>
          <a:xfrm>
            <a:off x="457200" y="1600200"/>
            <a:ext cx="8291513" cy="4205288"/>
          </a:xfrm>
          <a:ln w="38100">
            <a:solidFill>
              <a:srgbClr val="0000FF"/>
            </a:solidFill>
          </a:ln>
        </p:spPr>
        <p:txBody>
          <a:bodyPr/>
          <a:lstStyle/>
          <a:p>
            <a:pPr marL="0" indent="0" algn="just" eaLnBrk="1" hangingPunct="1">
              <a:lnSpc>
                <a:spcPct val="80000"/>
              </a:lnSpc>
              <a:buFont typeface="Arial" charset="0"/>
              <a:buNone/>
            </a:pPr>
            <a:r>
              <a:rPr lang="de-DE" sz="2400" smtClean="0">
                <a:latin typeface="Arial" charset="0"/>
              </a:rPr>
              <a:t>The PPP is integrated by many measures of secondary EU law, see e.g.</a:t>
            </a:r>
          </a:p>
          <a:p>
            <a:pPr marL="0" indent="0" algn="just" eaLnBrk="1" hangingPunct="1">
              <a:lnSpc>
                <a:spcPct val="80000"/>
              </a:lnSpc>
              <a:buFont typeface="Arial" charset="0"/>
              <a:buNone/>
            </a:pPr>
            <a:endParaRPr lang="en-US" sz="2400" smtClean="0">
              <a:latin typeface="Arial" charset="0"/>
            </a:endParaRPr>
          </a:p>
          <a:p>
            <a:pPr marL="0" indent="0" algn="just" eaLnBrk="1" hangingPunct="1">
              <a:lnSpc>
                <a:spcPct val="80000"/>
              </a:lnSpc>
            </a:pPr>
            <a:r>
              <a:rPr lang="en-US" sz="2400" smtClean="0">
                <a:latin typeface="Arial" charset="0"/>
              </a:rPr>
              <a:t>Directive 2004/35/EC on environmental liability with regard to the </a:t>
            </a:r>
            <a:r>
              <a:rPr lang="en-US" sz="2400" b="1" smtClean="0">
                <a:latin typeface="Arial" charset="0"/>
              </a:rPr>
              <a:t>prevention</a:t>
            </a:r>
            <a:r>
              <a:rPr lang="en-US" sz="2400" smtClean="0">
                <a:latin typeface="Arial" charset="0"/>
              </a:rPr>
              <a:t> and </a:t>
            </a:r>
            <a:r>
              <a:rPr lang="en-US" sz="2400" b="1" smtClean="0">
                <a:latin typeface="Arial" charset="0"/>
              </a:rPr>
              <a:t>remedying</a:t>
            </a:r>
            <a:r>
              <a:rPr lang="en-US" sz="2400" smtClean="0">
                <a:latin typeface="Arial" charset="0"/>
              </a:rPr>
              <a:t> of environmental damage (ELD) </a:t>
            </a:r>
          </a:p>
          <a:p>
            <a:pPr marL="0" indent="0" algn="just" eaLnBrk="1" hangingPunct="1">
              <a:lnSpc>
                <a:spcPct val="80000"/>
              </a:lnSpc>
              <a:buFont typeface="Arial" charset="0"/>
              <a:buNone/>
            </a:pPr>
            <a:endParaRPr lang="de-DE" sz="2400" smtClean="0">
              <a:latin typeface="Arial" charset="0"/>
            </a:endParaRPr>
          </a:p>
          <a:p>
            <a:pPr marL="0" indent="0" algn="just" eaLnBrk="1" hangingPunct="1">
              <a:lnSpc>
                <a:spcPct val="80000"/>
              </a:lnSpc>
            </a:pPr>
            <a:r>
              <a:rPr lang="en-US" sz="2400" smtClean="0">
                <a:latin typeface="Arial" charset="0"/>
              </a:rPr>
              <a:t>Directive 2003/87/EC establishing a scheme for greenhouse gas emission allowance trading within the Community</a:t>
            </a:r>
          </a:p>
          <a:p>
            <a:pPr marL="0" indent="0" eaLnBrk="1" hangingPunct="1">
              <a:lnSpc>
                <a:spcPct val="80000"/>
              </a:lnSpc>
              <a:buFont typeface="Arial" charset="0"/>
              <a:buNone/>
            </a:pPr>
            <a:endParaRPr lang="de-DE" sz="3000" smtClean="0">
              <a:latin typeface="Arial" charset="0"/>
            </a:endParaRPr>
          </a:p>
        </p:txBody>
      </p:sp>
      <p:sp>
        <p:nvSpPr>
          <p:cNvPr id="66563" name="Fußzeilenplatzhalter 3"/>
          <p:cNvSpPr>
            <a:spLocks noGrp="1"/>
          </p:cNvSpPr>
          <p:nvPr>
            <p:ph type="ftr" sz="quarter" idx="11"/>
          </p:nvPr>
        </p:nvSpPr>
        <p:spPr bwMode="auto">
          <a:xfrm>
            <a:off x="3132138" y="5949950"/>
            <a:ext cx="3600450" cy="725488"/>
          </a:xfrm>
          <a:noFill/>
          <a:ln>
            <a:solidFill>
              <a:srgbClr val="0000FF"/>
            </a:solidFill>
            <a:miter lim="800000"/>
            <a:headEnd/>
            <a:tailEnd/>
          </a:ln>
        </p:spPr>
        <p:txBody>
          <a:bodyPr wrap="square" numCol="1" anchorCtr="0" compatLnSpc="1">
            <a:prstTxWarp prst="textNoShape">
              <a:avLst/>
            </a:prstTxWarp>
          </a:bodyPr>
          <a:lstStyle/>
          <a:p>
            <a:pPr fontAlgn="base">
              <a:spcBef>
                <a:spcPct val="0"/>
              </a:spcBef>
              <a:spcAft>
                <a:spcPct val="0"/>
              </a:spcAft>
            </a:pPr>
            <a:r>
              <a:rPr lang="en-US" sz="1400" b="1" smtClean="0">
                <a:solidFill>
                  <a:srgbClr val="170ED2"/>
                </a:solidFill>
              </a:rPr>
              <a:t>Association of Bulgarian  administrative judge/AEAJ </a:t>
            </a:r>
          </a:p>
          <a:p>
            <a:pPr fontAlgn="base">
              <a:spcBef>
                <a:spcPct val="0"/>
              </a:spcBef>
              <a:spcAft>
                <a:spcPct val="0"/>
              </a:spcAft>
            </a:pPr>
            <a:r>
              <a:rPr lang="en-US" sz="1400" b="1" smtClean="0">
                <a:solidFill>
                  <a:srgbClr val="170ED2"/>
                </a:solidFill>
              </a:rPr>
              <a:t>Workshop in Sofia on 4 -5 Jun 2015</a:t>
            </a:r>
            <a:endParaRPr lang="de-DE" sz="1400" b="1" smtClean="0">
              <a:solidFill>
                <a:srgbClr val="170ED2"/>
              </a:solidFill>
            </a:endParaRPr>
          </a:p>
        </p:txBody>
      </p:sp>
      <p:sp>
        <p:nvSpPr>
          <p:cNvPr id="5" name="Foliennummernplatzhalter 4"/>
          <p:cNvSpPr>
            <a:spLocks noGrp="1"/>
          </p:cNvSpPr>
          <p:nvPr>
            <p:ph type="sldNum" sz="quarter" idx="12"/>
          </p:nvPr>
        </p:nvSpPr>
        <p:spPr/>
        <p:txBody>
          <a:bodyPr/>
          <a:lstStyle/>
          <a:p>
            <a:pPr>
              <a:defRPr/>
            </a:pPr>
            <a:fld id="{5124F29F-F046-4B1E-969A-846CDBA5BB17}" type="slidenum">
              <a:rPr lang="de-DE"/>
              <a:pPr>
                <a:defRPr/>
              </a:pPr>
              <a:t>34</a:t>
            </a:fld>
            <a:endParaRPr lang="de-DE"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p:cNvSpPr>
          <p:nvPr>
            <p:ph type="title"/>
          </p:nvPr>
        </p:nvSpPr>
        <p:spPr>
          <a:xfrm>
            <a:off x="395288" y="274638"/>
            <a:ext cx="8291512" cy="777875"/>
          </a:xfrm>
          <a:noFill/>
          <a:ln w="38100">
            <a:solidFill>
              <a:srgbClr val="0000FF"/>
            </a:solidFill>
          </a:ln>
        </p:spPr>
        <p:txBody>
          <a:bodyPr/>
          <a:lstStyle/>
          <a:p>
            <a:r>
              <a:rPr lang="de-DE" sz="2400" b="1" smtClean="0">
                <a:solidFill>
                  <a:srgbClr val="FF0000"/>
                </a:solidFill>
                <a:latin typeface="Arial" charset="0"/>
              </a:rPr>
              <a:t>POLLUTER PAYS and RECTIFICATION of POLLUTION at SOURCE PRINCIPLES (PP - RPS)</a:t>
            </a:r>
            <a:endParaRPr lang="it-IT" sz="2400" b="1" smtClean="0">
              <a:solidFill>
                <a:srgbClr val="FF0000"/>
              </a:solidFill>
              <a:latin typeface="Arial" charset="0"/>
            </a:endParaRPr>
          </a:p>
        </p:txBody>
      </p:sp>
      <p:sp>
        <p:nvSpPr>
          <p:cNvPr id="293891" name="Rectangle 3"/>
          <p:cNvSpPr>
            <a:spLocks noGrp="1"/>
          </p:cNvSpPr>
          <p:nvPr>
            <p:ph type="body" idx="1"/>
          </p:nvPr>
        </p:nvSpPr>
        <p:spPr>
          <a:xfrm>
            <a:off x="395288" y="1196975"/>
            <a:ext cx="8353425" cy="4176713"/>
          </a:xfrm>
          <a:noFill/>
          <a:ln w="38100">
            <a:solidFill>
              <a:srgbClr val="0000FF"/>
            </a:solidFill>
          </a:ln>
        </p:spPr>
        <p:txBody>
          <a:bodyPr/>
          <a:lstStyle/>
          <a:p>
            <a:pPr algn="just">
              <a:lnSpc>
                <a:spcPct val="80000"/>
              </a:lnSpc>
              <a:buFont typeface="Arial" charset="0"/>
              <a:buNone/>
            </a:pPr>
            <a:r>
              <a:rPr lang="en-US" sz="2000" b="1" smtClean="0">
                <a:latin typeface="Arial" charset="0"/>
              </a:rPr>
              <a:t>Scope of the principle of liability </a:t>
            </a:r>
          </a:p>
          <a:p>
            <a:pPr algn="just">
              <a:lnSpc>
                <a:spcPct val="80000"/>
              </a:lnSpc>
              <a:buFont typeface="Arial" charset="0"/>
              <a:buNone/>
            </a:pPr>
            <a:endParaRPr lang="en-US" sz="2000" b="1" smtClean="0">
              <a:latin typeface="Arial" charset="0"/>
            </a:endParaRPr>
          </a:p>
          <a:p>
            <a:pPr algn="just">
              <a:lnSpc>
                <a:spcPct val="80000"/>
              </a:lnSpc>
            </a:pPr>
            <a:r>
              <a:rPr lang="en-US" sz="2000" smtClean="0">
                <a:latin typeface="Arial" charset="0"/>
              </a:rPr>
              <a:t>The principle of liability applies to environmental damage and imminent threat of damage resulting from occupational activities, where it is possible to establish a causal link between the damage and the activity in question.</a:t>
            </a:r>
          </a:p>
          <a:p>
            <a:pPr algn="just">
              <a:lnSpc>
                <a:spcPct val="80000"/>
              </a:lnSpc>
            </a:pPr>
            <a:endParaRPr lang="en-US" sz="2000" smtClean="0">
              <a:latin typeface="Arial" charset="0"/>
            </a:endParaRPr>
          </a:p>
          <a:p>
            <a:pPr algn="just">
              <a:lnSpc>
                <a:spcPct val="80000"/>
              </a:lnSpc>
            </a:pPr>
            <a:r>
              <a:rPr lang="en-US" sz="2000" smtClean="0">
                <a:latin typeface="Arial" charset="0"/>
              </a:rPr>
              <a:t>The </a:t>
            </a:r>
            <a:r>
              <a:rPr lang="en-US" sz="2000" b="1" smtClean="0">
                <a:latin typeface="Arial" charset="0"/>
              </a:rPr>
              <a:t>Directive 2004/35/EC</a:t>
            </a:r>
            <a:r>
              <a:rPr lang="en-US" sz="2000" smtClean="0">
                <a:latin typeface="Arial" charset="0"/>
              </a:rPr>
              <a:t> distinguishes between two complementary situations, each one governed by a different liability scheme: </a:t>
            </a:r>
          </a:p>
          <a:p>
            <a:pPr algn="just">
              <a:lnSpc>
                <a:spcPct val="80000"/>
              </a:lnSpc>
            </a:pPr>
            <a:endParaRPr lang="en-US" sz="2000" smtClean="0">
              <a:latin typeface="Arial" charset="0"/>
            </a:endParaRPr>
          </a:p>
          <a:p>
            <a:pPr lvl="1" algn="just">
              <a:lnSpc>
                <a:spcPct val="80000"/>
              </a:lnSpc>
            </a:pPr>
            <a:r>
              <a:rPr lang="en-US" sz="2000" b="1" smtClean="0">
                <a:solidFill>
                  <a:srgbClr val="FF0000"/>
                </a:solidFill>
                <a:latin typeface="Arial" charset="0"/>
              </a:rPr>
              <a:t>occupational activities</a:t>
            </a:r>
            <a:r>
              <a:rPr lang="en-US" sz="2000" smtClean="0">
                <a:latin typeface="Arial" charset="0"/>
              </a:rPr>
              <a:t> specifically mentioned in the Directive, Annex III </a:t>
            </a:r>
          </a:p>
          <a:p>
            <a:pPr lvl="1" algn="just">
              <a:lnSpc>
                <a:spcPct val="80000"/>
              </a:lnSpc>
            </a:pPr>
            <a:r>
              <a:rPr lang="en-US" sz="2000" b="1" smtClean="0">
                <a:solidFill>
                  <a:srgbClr val="FF0000"/>
                </a:solidFill>
                <a:latin typeface="Arial" charset="0"/>
              </a:rPr>
              <a:t>other occupational activities</a:t>
            </a:r>
            <a:r>
              <a:rPr lang="en-US" sz="1600" smtClean="0">
                <a:solidFill>
                  <a:srgbClr val="FF0000"/>
                </a:solidFill>
                <a:latin typeface="Arial" charset="0"/>
              </a:rPr>
              <a:t>.</a:t>
            </a:r>
          </a:p>
          <a:p>
            <a:pPr lvl="1" algn="just">
              <a:lnSpc>
                <a:spcPct val="80000"/>
              </a:lnSpc>
            </a:pPr>
            <a:endParaRPr lang="en-US" sz="1600" smtClean="0">
              <a:solidFill>
                <a:srgbClr val="FF0000"/>
              </a:solidFill>
              <a:latin typeface="Arial" charset="0"/>
            </a:endParaRPr>
          </a:p>
          <a:p>
            <a:pPr algn="just">
              <a:lnSpc>
                <a:spcPct val="80000"/>
              </a:lnSpc>
            </a:pPr>
            <a:endParaRPr lang="en-US" sz="1600" smtClean="0">
              <a:latin typeface="Arial" charset="0"/>
            </a:endParaRPr>
          </a:p>
          <a:p>
            <a:pPr algn="just">
              <a:lnSpc>
                <a:spcPct val="80000"/>
              </a:lnSpc>
            </a:pPr>
            <a:endParaRPr lang="en-US" sz="1600" smtClean="0">
              <a:latin typeface="Arial" charset="0"/>
            </a:endParaRPr>
          </a:p>
          <a:p>
            <a:pPr>
              <a:lnSpc>
                <a:spcPct val="80000"/>
              </a:lnSpc>
            </a:pPr>
            <a:endParaRPr lang="en-US" sz="1600" smtClean="0">
              <a:latin typeface="Arial" charset="0"/>
            </a:endParaRPr>
          </a:p>
          <a:p>
            <a:pPr>
              <a:lnSpc>
                <a:spcPct val="80000"/>
              </a:lnSpc>
            </a:pPr>
            <a:endParaRPr lang="it-IT" sz="1600" smtClean="0"/>
          </a:p>
        </p:txBody>
      </p:sp>
      <p:sp>
        <p:nvSpPr>
          <p:cNvPr id="66563" name="Fußzeilenplatzhalter 3"/>
          <p:cNvSpPr txBox="1">
            <a:spLocks noGrp="1"/>
          </p:cNvSpPr>
          <p:nvPr/>
        </p:nvSpPr>
        <p:spPr bwMode="auto">
          <a:xfrm>
            <a:off x="3132138" y="5949950"/>
            <a:ext cx="3600450" cy="725488"/>
          </a:xfrm>
          <a:prstGeom prst="rect">
            <a:avLst/>
          </a:prstGeom>
          <a:noFill/>
          <a:ln w="9525">
            <a:solidFill>
              <a:srgbClr val="0000FF"/>
            </a:solidFill>
            <a:miter lim="800000"/>
            <a:headEnd/>
            <a:tailEnd/>
          </a:ln>
        </p:spPr>
        <p:txBody>
          <a:bodyPr anchor="ctr"/>
          <a:lstStyle/>
          <a:p>
            <a:pPr algn="ctr"/>
            <a:r>
              <a:rPr lang="en-US" sz="1400" b="1">
                <a:solidFill>
                  <a:srgbClr val="170ED2"/>
                </a:solidFill>
                <a:latin typeface="Calibri" pitchFamily="34" charset="0"/>
              </a:rPr>
              <a:t>Association of Bulgarian  administrative judge/AEAJ </a:t>
            </a:r>
          </a:p>
          <a:p>
            <a:pPr algn="ctr"/>
            <a:r>
              <a:rPr lang="en-US" sz="1400" b="1">
                <a:solidFill>
                  <a:srgbClr val="170ED2"/>
                </a:solidFill>
                <a:latin typeface="Calibri" pitchFamily="34" charset="0"/>
              </a:rPr>
              <a:t>Workshop in Sofia on 4 -5 Jun 2015</a:t>
            </a:r>
            <a:endParaRPr lang="de-DE" sz="1400" b="1">
              <a:solidFill>
                <a:srgbClr val="170ED2"/>
              </a:solidFill>
              <a:latin typeface="Calibri" pitchFamily="34" charset="0"/>
            </a:endParaRPr>
          </a:p>
        </p:txBody>
      </p:sp>
    </p:spTree>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p:cNvSpPr>
          <p:nvPr>
            <p:ph type="title"/>
          </p:nvPr>
        </p:nvSpPr>
        <p:spPr>
          <a:xfrm>
            <a:off x="323850" y="274638"/>
            <a:ext cx="8569325" cy="922337"/>
          </a:xfrm>
          <a:noFill/>
          <a:ln w="38100">
            <a:solidFill>
              <a:srgbClr val="0000FF"/>
            </a:solidFill>
          </a:ln>
        </p:spPr>
        <p:txBody>
          <a:bodyPr/>
          <a:lstStyle/>
          <a:p>
            <a:r>
              <a:rPr lang="de-DE" sz="2400" b="1" smtClean="0">
                <a:solidFill>
                  <a:srgbClr val="FF0000"/>
                </a:solidFill>
                <a:latin typeface="Arial" charset="0"/>
              </a:rPr>
              <a:t>POLLUTER PAYS and RECTIFICATION of POLLUTION at SOURCE PRINCIPLES (PP - RPS)</a:t>
            </a:r>
            <a:endParaRPr lang="it-IT" sz="2400" b="1" smtClean="0">
              <a:solidFill>
                <a:srgbClr val="FF0000"/>
              </a:solidFill>
              <a:latin typeface="Arial" charset="0"/>
            </a:endParaRPr>
          </a:p>
        </p:txBody>
      </p:sp>
      <p:sp>
        <p:nvSpPr>
          <p:cNvPr id="295939" name="Rectangle 3"/>
          <p:cNvSpPr>
            <a:spLocks noGrp="1"/>
          </p:cNvSpPr>
          <p:nvPr>
            <p:ph type="body" idx="1"/>
          </p:nvPr>
        </p:nvSpPr>
        <p:spPr>
          <a:xfrm>
            <a:off x="323850" y="1196975"/>
            <a:ext cx="8569325" cy="4895850"/>
          </a:xfrm>
          <a:noFill/>
          <a:ln w="38100">
            <a:solidFill>
              <a:srgbClr val="0000FF"/>
            </a:solidFill>
          </a:ln>
        </p:spPr>
        <p:txBody>
          <a:bodyPr/>
          <a:lstStyle/>
          <a:p>
            <a:pPr algn="just">
              <a:lnSpc>
                <a:spcPct val="80000"/>
              </a:lnSpc>
            </a:pPr>
            <a:r>
              <a:rPr lang="en-US" sz="1600" b="1" smtClean="0">
                <a:solidFill>
                  <a:srgbClr val="170ED2"/>
                </a:solidFill>
                <a:latin typeface="Arial" charset="0"/>
              </a:rPr>
              <a:t>The first liability scheme</a:t>
            </a:r>
            <a:r>
              <a:rPr lang="en-US" sz="1600" smtClean="0">
                <a:latin typeface="Arial" charset="0"/>
              </a:rPr>
              <a:t> applies to the </a:t>
            </a:r>
            <a:r>
              <a:rPr lang="en-US" sz="1600" b="1" smtClean="0">
                <a:latin typeface="Arial" charset="0"/>
              </a:rPr>
              <a:t>dangerous or potentially dangerous</a:t>
            </a:r>
            <a:r>
              <a:rPr lang="en-US" sz="1600" smtClean="0">
                <a:latin typeface="Arial" charset="0"/>
              </a:rPr>
              <a:t> </a:t>
            </a:r>
            <a:r>
              <a:rPr lang="en-US" sz="1600" b="1" smtClean="0">
                <a:solidFill>
                  <a:srgbClr val="170ED2"/>
                </a:solidFill>
                <a:latin typeface="Arial" charset="0"/>
              </a:rPr>
              <a:t>occupational activities</a:t>
            </a:r>
            <a:r>
              <a:rPr lang="en-US" sz="1600" smtClean="0">
                <a:latin typeface="Arial" charset="0"/>
              </a:rPr>
              <a:t> listed in </a:t>
            </a:r>
            <a:r>
              <a:rPr lang="en-US" sz="1600" b="1" smtClean="0">
                <a:latin typeface="Arial" charset="0"/>
              </a:rPr>
              <a:t>Annex III</a:t>
            </a:r>
            <a:r>
              <a:rPr lang="en-US" sz="1600" smtClean="0">
                <a:latin typeface="Arial" charset="0"/>
              </a:rPr>
              <a:t> to the Directive. These are mainly:</a:t>
            </a:r>
          </a:p>
          <a:p>
            <a:pPr lvl="1" algn="just">
              <a:lnSpc>
                <a:spcPct val="80000"/>
              </a:lnSpc>
            </a:pPr>
            <a:r>
              <a:rPr lang="en-US" sz="1600" b="1" smtClean="0">
                <a:latin typeface="Arial" charset="0"/>
              </a:rPr>
              <a:t>agricultural or industrial activities</a:t>
            </a:r>
            <a:r>
              <a:rPr lang="en-US" sz="1600" smtClean="0">
                <a:latin typeface="Arial" charset="0"/>
              </a:rPr>
              <a:t> requiring a licence under the Directive on integrated pollution prevention and control;</a:t>
            </a:r>
          </a:p>
          <a:p>
            <a:pPr lvl="1" algn="just">
              <a:lnSpc>
                <a:spcPct val="80000"/>
              </a:lnSpc>
            </a:pPr>
            <a:r>
              <a:rPr lang="en-US" sz="1600" b="1" smtClean="0">
                <a:latin typeface="Arial" charset="0"/>
              </a:rPr>
              <a:t>activities</a:t>
            </a:r>
            <a:r>
              <a:rPr lang="en-US" sz="1600" smtClean="0">
                <a:latin typeface="Arial" charset="0"/>
              </a:rPr>
              <a:t> which discharge </a:t>
            </a:r>
            <a:r>
              <a:rPr lang="en-US" sz="1600" b="1" smtClean="0">
                <a:latin typeface="Arial" charset="0"/>
              </a:rPr>
              <a:t>heavy metals</a:t>
            </a:r>
            <a:r>
              <a:rPr lang="en-US" sz="1600" smtClean="0">
                <a:latin typeface="Arial" charset="0"/>
              </a:rPr>
              <a:t> into </a:t>
            </a:r>
            <a:r>
              <a:rPr lang="en-US" sz="1600" b="1" smtClean="0">
                <a:latin typeface="Arial" charset="0"/>
              </a:rPr>
              <a:t>water</a:t>
            </a:r>
            <a:r>
              <a:rPr lang="en-US" sz="1600" smtClean="0">
                <a:latin typeface="Arial" charset="0"/>
              </a:rPr>
              <a:t> or the </a:t>
            </a:r>
            <a:r>
              <a:rPr lang="en-US" sz="1600" b="1" smtClean="0">
                <a:latin typeface="Arial" charset="0"/>
              </a:rPr>
              <a:t>air</a:t>
            </a:r>
            <a:r>
              <a:rPr lang="en-US" sz="1600" smtClean="0">
                <a:latin typeface="Arial" charset="0"/>
              </a:rPr>
              <a:t>;</a:t>
            </a:r>
          </a:p>
          <a:p>
            <a:pPr lvl="1" algn="just">
              <a:lnSpc>
                <a:spcPct val="80000"/>
              </a:lnSpc>
            </a:pPr>
            <a:r>
              <a:rPr lang="en-US" sz="1600" b="1" smtClean="0">
                <a:latin typeface="Arial" charset="0"/>
              </a:rPr>
              <a:t>installations</a:t>
            </a:r>
            <a:r>
              <a:rPr lang="en-US" sz="1600" smtClean="0">
                <a:latin typeface="Arial" charset="0"/>
              </a:rPr>
              <a:t> producing </a:t>
            </a:r>
            <a:r>
              <a:rPr lang="en-US" sz="1600" b="1" smtClean="0">
                <a:latin typeface="Arial" charset="0"/>
              </a:rPr>
              <a:t>dangerous</a:t>
            </a:r>
            <a:r>
              <a:rPr lang="en-US" sz="1600" smtClean="0">
                <a:latin typeface="Arial" charset="0"/>
              </a:rPr>
              <a:t> </a:t>
            </a:r>
            <a:r>
              <a:rPr lang="en-US" sz="1600" b="1" smtClean="0">
                <a:latin typeface="Arial" charset="0"/>
              </a:rPr>
              <a:t>chemical</a:t>
            </a:r>
            <a:r>
              <a:rPr lang="en-US" sz="1600" smtClean="0">
                <a:latin typeface="Arial" charset="0"/>
              </a:rPr>
              <a:t> substances;</a:t>
            </a:r>
          </a:p>
          <a:p>
            <a:pPr lvl="1" algn="just">
              <a:lnSpc>
                <a:spcPct val="80000"/>
              </a:lnSpc>
            </a:pPr>
            <a:r>
              <a:rPr lang="en-US" sz="1600" b="1" smtClean="0">
                <a:latin typeface="Arial" charset="0"/>
              </a:rPr>
              <a:t>waste management activities</a:t>
            </a:r>
            <a:r>
              <a:rPr lang="en-US" sz="1600" smtClean="0">
                <a:latin typeface="Arial" charset="0"/>
              </a:rPr>
              <a:t> (including landfills and incinerators); and activities concerning </a:t>
            </a:r>
            <a:r>
              <a:rPr lang="en-US" sz="1600" b="1" smtClean="0">
                <a:latin typeface="Arial" charset="0"/>
              </a:rPr>
              <a:t>genetically modified organisms and micro-organisms</a:t>
            </a:r>
            <a:r>
              <a:rPr lang="en-US" sz="1600" smtClean="0">
                <a:latin typeface="Arial" charset="0"/>
              </a:rPr>
              <a:t>.</a:t>
            </a:r>
          </a:p>
          <a:p>
            <a:pPr algn="just">
              <a:lnSpc>
                <a:spcPct val="80000"/>
              </a:lnSpc>
              <a:buFont typeface="Arial" charset="0"/>
              <a:buNone/>
            </a:pPr>
            <a:r>
              <a:rPr lang="en-US" sz="1600" b="1" smtClean="0">
                <a:solidFill>
                  <a:srgbClr val="FF0000"/>
                </a:solidFill>
                <a:latin typeface="Arial" charset="0"/>
              </a:rPr>
              <a:t>	In those cases, the operator may be held responsible even if he is not at fault</a:t>
            </a:r>
            <a:r>
              <a:rPr lang="en-US" sz="1600" smtClean="0">
                <a:latin typeface="Arial" charset="0"/>
              </a:rPr>
              <a:t>.</a:t>
            </a:r>
            <a:endParaRPr lang="en-US" sz="1600" b="1" smtClean="0">
              <a:solidFill>
                <a:srgbClr val="170ED2"/>
              </a:solidFill>
              <a:latin typeface="Arial" charset="0"/>
            </a:endParaRPr>
          </a:p>
          <a:p>
            <a:pPr algn="just">
              <a:lnSpc>
                <a:spcPct val="80000"/>
              </a:lnSpc>
            </a:pPr>
            <a:endParaRPr lang="en-US" sz="1600" b="1" smtClean="0">
              <a:solidFill>
                <a:srgbClr val="170ED2"/>
              </a:solidFill>
              <a:latin typeface="Arial" charset="0"/>
            </a:endParaRPr>
          </a:p>
          <a:p>
            <a:pPr algn="just">
              <a:lnSpc>
                <a:spcPct val="80000"/>
              </a:lnSpc>
            </a:pPr>
            <a:r>
              <a:rPr lang="en-US" sz="1600" b="1" smtClean="0">
                <a:solidFill>
                  <a:srgbClr val="170ED2"/>
                </a:solidFill>
                <a:latin typeface="Arial" charset="0"/>
              </a:rPr>
              <a:t>The second liability scheme</a:t>
            </a:r>
            <a:r>
              <a:rPr lang="en-US" sz="1600" smtClean="0">
                <a:latin typeface="Arial" charset="0"/>
              </a:rPr>
              <a:t> applies to all occupational activities other than those listed in Annex III to the Directive, but only where there is damage, or imminent threat of damage, to species or natural habitats protected by Community legislation. </a:t>
            </a:r>
          </a:p>
          <a:p>
            <a:pPr algn="just">
              <a:lnSpc>
                <a:spcPct val="80000"/>
              </a:lnSpc>
              <a:buFont typeface="Arial" charset="0"/>
              <a:buNone/>
            </a:pPr>
            <a:r>
              <a:rPr lang="en-US" sz="1600" b="1" smtClean="0">
                <a:latin typeface="Arial" charset="0"/>
              </a:rPr>
              <a:t>	</a:t>
            </a:r>
            <a:r>
              <a:rPr lang="en-US" sz="1600" b="1" smtClean="0">
                <a:solidFill>
                  <a:srgbClr val="FF0000"/>
                </a:solidFill>
                <a:latin typeface="Arial" charset="0"/>
              </a:rPr>
              <a:t>In this case, the operator will be held liable only if he is at fault or negligent</a:t>
            </a:r>
            <a:r>
              <a:rPr lang="en-US" sz="1600" smtClean="0">
                <a:latin typeface="Arial" charset="0"/>
              </a:rPr>
              <a:t>.</a:t>
            </a:r>
          </a:p>
          <a:p>
            <a:pPr algn="just">
              <a:lnSpc>
                <a:spcPct val="80000"/>
              </a:lnSpc>
            </a:pPr>
            <a:endParaRPr lang="en-US" sz="1600" smtClean="0">
              <a:latin typeface="Arial" charset="0"/>
            </a:endParaRPr>
          </a:p>
          <a:p>
            <a:pPr algn="just">
              <a:lnSpc>
                <a:spcPct val="80000"/>
              </a:lnSpc>
            </a:pPr>
            <a:r>
              <a:rPr lang="en-US" sz="1600" smtClean="0">
                <a:latin typeface="Arial" charset="0"/>
              </a:rPr>
              <a:t>The Directive provides for a certain number of </a:t>
            </a:r>
            <a:r>
              <a:rPr lang="en-US" sz="1600" b="1" smtClean="0">
                <a:latin typeface="Arial" charset="0"/>
              </a:rPr>
              <a:t>exemptions</a:t>
            </a:r>
            <a:r>
              <a:rPr lang="en-US" sz="1600" smtClean="0">
                <a:latin typeface="Arial" charset="0"/>
              </a:rPr>
              <a:t> from environmental liability. The liability scheme does not apply in the case of damage or imminent damage resulting from armed conflict, natural disaster, activities covered by the Treaty establishing the European Atomic Energy Community, national defence or international security activities or activities covered by the international conventions listed in Annex IV.</a:t>
            </a:r>
          </a:p>
          <a:p>
            <a:pPr>
              <a:lnSpc>
                <a:spcPct val="80000"/>
              </a:lnSpc>
            </a:pPr>
            <a:endParaRPr lang="it-IT" sz="1600" smtClean="0">
              <a:latin typeface="Arial" charset="0"/>
            </a:endParaRPr>
          </a:p>
        </p:txBody>
      </p:sp>
      <p:sp>
        <p:nvSpPr>
          <p:cNvPr id="66563" name="Fußzeilenplatzhalter 3"/>
          <p:cNvSpPr txBox="1">
            <a:spLocks noGrp="1"/>
          </p:cNvSpPr>
          <p:nvPr/>
        </p:nvSpPr>
        <p:spPr bwMode="auto">
          <a:xfrm>
            <a:off x="2700338" y="6165850"/>
            <a:ext cx="4392612" cy="509588"/>
          </a:xfrm>
          <a:prstGeom prst="rect">
            <a:avLst/>
          </a:prstGeom>
          <a:noFill/>
          <a:ln w="9525">
            <a:solidFill>
              <a:srgbClr val="0000FF"/>
            </a:solidFill>
            <a:miter lim="800000"/>
            <a:headEnd/>
            <a:tailEnd/>
          </a:ln>
        </p:spPr>
        <p:txBody>
          <a:bodyPr anchor="ctr"/>
          <a:lstStyle/>
          <a:p>
            <a:pPr algn="ctr"/>
            <a:r>
              <a:rPr lang="en-US" sz="1400" b="1">
                <a:solidFill>
                  <a:srgbClr val="170ED2"/>
                </a:solidFill>
                <a:latin typeface="Calibri" pitchFamily="34" charset="0"/>
              </a:rPr>
              <a:t>Association of Bulgarian  administrative judge/AEAJ </a:t>
            </a:r>
          </a:p>
          <a:p>
            <a:pPr algn="ctr"/>
            <a:r>
              <a:rPr lang="en-US" sz="1400" b="1">
                <a:solidFill>
                  <a:srgbClr val="170ED2"/>
                </a:solidFill>
                <a:latin typeface="Calibri" pitchFamily="34" charset="0"/>
              </a:rPr>
              <a:t>Workshop in Sofia on 4 -5 Jun 2015</a:t>
            </a:r>
            <a:endParaRPr lang="de-DE" sz="1400" b="1">
              <a:solidFill>
                <a:srgbClr val="170ED2"/>
              </a:solidFill>
              <a:latin typeface="Calibri" pitchFamily="34" charset="0"/>
            </a:endParaRPr>
          </a:p>
        </p:txBody>
      </p:sp>
    </p:spTree>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a:solidFill>
              <a:srgbClr val="170ED2"/>
            </a:solidFill>
          </a:ln>
        </p:spPr>
        <p:txBody>
          <a:bodyPr/>
          <a:lstStyle/>
          <a:p>
            <a:pPr eaLnBrk="1" hangingPunct="1"/>
            <a:r>
              <a:rPr lang="de-DE" sz="2400" b="1" smtClean="0">
                <a:solidFill>
                  <a:srgbClr val="FF0000"/>
                </a:solidFill>
                <a:latin typeface="Arial" charset="0"/>
              </a:rPr>
              <a:t>POLLUTER PAYS and RECTIFICATION of POLLUTION at SOURCE PRINCIPLES (PP - RPS)</a:t>
            </a:r>
          </a:p>
        </p:txBody>
      </p:sp>
      <p:sp>
        <p:nvSpPr>
          <p:cNvPr id="3" name="Inhaltsplatzhalter 2"/>
          <p:cNvSpPr>
            <a:spLocks noGrp="1"/>
          </p:cNvSpPr>
          <p:nvPr>
            <p:ph idx="1"/>
          </p:nvPr>
        </p:nvSpPr>
        <p:spPr>
          <a:xfrm>
            <a:off x="457200" y="1600200"/>
            <a:ext cx="8229600" cy="4421188"/>
          </a:xfrm>
          <a:ln w="38100">
            <a:solidFill>
              <a:srgbClr val="0000FF"/>
            </a:solidFill>
          </a:ln>
        </p:spPr>
        <p:txBody>
          <a:bodyPr/>
          <a:lstStyle/>
          <a:p>
            <a:pPr algn="just" eaLnBrk="1" hangingPunct="1"/>
            <a:r>
              <a:rPr lang="de-DE" sz="2000" b="1" smtClean="0">
                <a:latin typeface="Arial" charset="0"/>
              </a:rPr>
              <a:t>C-293/97, 28 April 1999, National Farmers' Union</a:t>
            </a:r>
          </a:p>
          <a:p>
            <a:pPr algn="just" eaLnBrk="1" hangingPunct="1">
              <a:buFont typeface="Arial" charset="0"/>
              <a:buNone/>
            </a:pPr>
            <a:r>
              <a:rPr lang="de-DE" sz="2000" b="1" i="1" smtClean="0">
                <a:latin typeface="Arial" charset="0"/>
              </a:rPr>
              <a:t>	</a:t>
            </a:r>
            <a:r>
              <a:rPr lang="de-DE" sz="2000" smtClean="0">
                <a:latin typeface="Arial" charset="0"/>
              </a:rPr>
              <a:t>Directive 91/676 - Identification of `waters affected by pollution' - Principle of proportionality - Polluter pays principle and principle that environmental damage should as a priority be rectified at source - Right to property;</a:t>
            </a:r>
          </a:p>
          <a:p>
            <a:pPr algn="just" eaLnBrk="1" hangingPunct="1">
              <a:buFont typeface="Arial" charset="0"/>
              <a:buNone/>
            </a:pPr>
            <a:endParaRPr lang="de-DE" sz="2000" smtClean="0">
              <a:latin typeface="Arial" charset="0"/>
            </a:endParaRPr>
          </a:p>
          <a:p>
            <a:pPr algn="just" eaLnBrk="1" hangingPunct="1"/>
            <a:r>
              <a:rPr lang="de-DE" sz="2000" b="1" smtClean="0">
                <a:latin typeface="Arial" charset="0"/>
              </a:rPr>
              <a:t>C-389/00,  27 February 2003, Commission v Germany</a:t>
            </a:r>
          </a:p>
          <a:p>
            <a:pPr algn="just" eaLnBrk="1" hangingPunct="1">
              <a:buFont typeface="Arial" charset="0"/>
              <a:buNone/>
            </a:pPr>
            <a:r>
              <a:rPr lang="en-US" sz="2000" b="1" smtClean="0">
                <a:latin typeface="Arial" charset="0"/>
              </a:rPr>
              <a:t>	“</a:t>
            </a:r>
            <a:r>
              <a:rPr lang="en-US" sz="2000" smtClean="0">
                <a:latin typeface="Arial" charset="0"/>
              </a:rPr>
              <a:t>By subjecting shipments of waste to other Member States to a mandatory contribution to the solidarity fund for the return of waste …the Federal Republic of Germany has failed to fulfil its obligations under Articles 23 EC and 25 EC .“ (now: Articles  </a:t>
            </a:r>
            <a:endParaRPr lang="de-DE" sz="2000" smtClean="0">
              <a:latin typeface="Arial" charset="0"/>
            </a:endParaRPr>
          </a:p>
          <a:p>
            <a:pPr algn="just" eaLnBrk="1" hangingPunct="1">
              <a:buFont typeface="Arial" charset="0"/>
              <a:buNone/>
            </a:pPr>
            <a:r>
              <a:rPr lang="de-DE" sz="2000" smtClean="0">
                <a:latin typeface="Arial" charset="0"/>
              </a:rPr>
              <a:t>	28, 34 TFEU)</a:t>
            </a:r>
          </a:p>
        </p:txBody>
      </p:sp>
      <p:sp>
        <p:nvSpPr>
          <p:cNvPr id="5" name="Foliennummernplatzhalter 4"/>
          <p:cNvSpPr>
            <a:spLocks noGrp="1"/>
          </p:cNvSpPr>
          <p:nvPr>
            <p:ph type="sldNum" sz="quarter" idx="12"/>
          </p:nvPr>
        </p:nvSpPr>
        <p:spPr/>
        <p:txBody>
          <a:bodyPr/>
          <a:lstStyle/>
          <a:p>
            <a:pPr>
              <a:defRPr/>
            </a:pPr>
            <a:fld id="{81083043-E4FE-4B8D-881F-769651492385}" type="slidenum">
              <a:rPr lang="de-DE"/>
              <a:pPr>
                <a:defRPr/>
              </a:pPr>
              <a:t>37</a:t>
            </a:fld>
            <a:endParaRPr lang="de-DE" dirty="0"/>
          </a:p>
        </p:txBody>
      </p:sp>
      <p:sp>
        <p:nvSpPr>
          <p:cNvPr id="66563" name="Fußzeilenplatzhalter 3"/>
          <p:cNvSpPr txBox="1">
            <a:spLocks noGrp="1"/>
          </p:cNvSpPr>
          <p:nvPr/>
        </p:nvSpPr>
        <p:spPr bwMode="auto">
          <a:xfrm>
            <a:off x="2771775" y="6092825"/>
            <a:ext cx="3600450" cy="765175"/>
          </a:xfrm>
          <a:prstGeom prst="rect">
            <a:avLst/>
          </a:prstGeom>
          <a:noFill/>
          <a:ln w="9525">
            <a:solidFill>
              <a:srgbClr val="0000FF"/>
            </a:solidFill>
            <a:miter lim="800000"/>
            <a:headEnd/>
            <a:tailEnd/>
          </a:ln>
        </p:spPr>
        <p:txBody>
          <a:bodyPr anchor="ctr"/>
          <a:lstStyle/>
          <a:p>
            <a:pPr algn="ctr"/>
            <a:r>
              <a:rPr lang="en-US" sz="1400" b="1">
                <a:solidFill>
                  <a:srgbClr val="170ED2"/>
                </a:solidFill>
                <a:latin typeface="Calibri" pitchFamily="34" charset="0"/>
              </a:rPr>
              <a:t>Association of Bulgarian  administrative judge/AEAJ </a:t>
            </a:r>
          </a:p>
          <a:p>
            <a:pPr algn="ctr"/>
            <a:r>
              <a:rPr lang="en-US" sz="1400" b="1">
                <a:solidFill>
                  <a:srgbClr val="170ED2"/>
                </a:solidFill>
                <a:latin typeface="Calibri" pitchFamily="34" charset="0"/>
              </a:rPr>
              <a:t>Workshop in Sofia on 4 -5 Jun 2015</a:t>
            </a:r>
            <a:endParaRPr lang="de-DE" sz="1400" b="1">
              <a:solidFill>
                <a:srgbClr val="170ED2"/>
              </a:solidFill>
              <a:latin typeface="Calibri"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a:solidFill>
              <a:srgbClr val="0000FF"/>
            </a:solidFill>
          </a:ln>
        </p:spPr>
        <p:txBody>
          <a:bodyPr/>
          <a:lstStyle/>
          <a:p>
            <a:pPr eaLnBrk="1" hangingPunct="1"/>
            <a:r>
              <a:rPr lang="de-DE" sz="2400" b="1" smtClean="0">
                <a:solidFill>
                  <a:srgbClr val="FF0000"/>
                </a:solidFill>
                <a:latin typeface="Arial" charset="0"/>
              </a:rPr>
              <a:t>POLLUTER PAYS and RECTIFICATION of POLLUTION at SOURCE PRINCIPLES (PP - RPS)</a:t>
            </a:r>
          </a:p>
        </p:txBody>
      </p:sp>
      <p:sp>
        <p:nvSpPr>
          <p:cNvPr id="3" name="Inhaltsplatzhalter 2"/>
          <p:cNvSpPr>
            <a:spLocks noGrp="1"/>
          </p:cNvSpPr>
          <p:nvPr>
            <p:ph idx="1"/>
          </p:nvPr>
        </p:nvSpPr>
        <p:spPr>
          <a:xfrm>
            <a:off x="457200" y="1600200"/>
            <a:ext cx="8229600" cy="4205288"/>
          </a:xfrm>
          <a:ln w="38100">
            <a:solidFill>
              <a:srgbClr val="0000FF"/>
            </a:solidFill>
          </a:ln>
        </p:spPr>
        <p:txBody>
          <a:bodyPr/>
          <a:lstStyle/>
          <a:p>
            <a:pPr eaLnBrk="1" hangingPunct="1"/>
            <a:r>
              <a:rPr lang="en-US" sz="2400" b="1" smtClean="0">
                <a:latin typeface="Arial" charset="0"/>
              </a:rPr>
              <a:t>C‑188/07, 24 June 2008  Commune de Mesquer (Erika)</a:t>
            </a:r>
          </a:p>
          <a:p>
            <a:pPr algn="just" eaLnBrk="1" hangingPunct="1">
              <a:buFont typeface="Arial" charset="0"/>
              <a:buNone/>
            </a:pPr>
            <a:r>
              <a:rPr lang="en-US" sz="2400" smtClean="0">
                <a:latin typeface="Arial" charset="0"/>
              </a:rPr>
              <a:t>	Waste management – Concept of waste – ‘Polluter pays’ principle – Holder – Previous holders – Producer of the product from which the waste came – Hydrocarbons and heavy fuel oil – Shipwreck – International Convention on Civil Liability for Oil Pollution Damage – International Oil Pollution Compensation Fund</a:t>
            </a:r>
            <a:endParaRPr lang="de-DE" sz="2400" smtClean="0">
              <a:latin typeface="Arial" charset="0"/>
            </a:endParaRPr>
          </a:p>
          <a:p>
            <a:pPr eaLnBrk="1" hangingPunct="1"/>
            <a:endParaRPr lang="de-DE" sz="2400" smtClean="0"/>
          </a:p>
        </p:txBody>
      </p:sp>
      <p:sp>
        <p:nvSpPr>
          <p:cNvPr id="5" name="Foliennummernplatzhalter 4"/>
          <p:cNvSpPr>
            <a:spLocks noGrp="1"/>
          </p:cNvSpPr>
          <p:nvPr>
            <p:ph type="sldNum" sz="quarter" idx="12"/>
          </p:nvPr>
        </p:nvSpPr>
        <p:spPr/>
        <p:txBody>
          <a:bodyPr/>
          <a:lstStyle/>
          <a:p>
            <a:pPr>
              <a:defRPr/>
            </a:pPr>
            <a:fld id="{83671427-6BA1-4871-89E3-6080670F3D0E}" type="slidenum">
              <a:rPr lang="de-DE"/>
              <a:pPr>
                <a:defRPr/>
              </a:pPr>
              <a:t>38</a:t>
            </a:fld>
            <a:endParaRPr lang="de-DE"/>
          </a:p>
        </p:txBody>
      </p:sp>
      <p:sp>
        <p:nvSpPr>
          <p:cNvPr id="66563" name="Fußzeilenplatzhalter 3"/>
          <p:cNvSpPr txBox="1">
            <a:spLocks noGrp="1"/>
          </p:cNvSpPr>
          <p:nvPr/>
        </p:nvSpPr>
        <p:spPr bwMode="auto">
          <a:xfrm>
            <a:off x="3132138" y="5949950"/>
            <a:ext cx="3600450" cy="725488"/>
          </a:xfrm>
          <a:prstGeom prst="rect">
            <a:avLst/>
          </a:prstGeom>
          <a:noFill/>
          <a:ln w="9525">
            <a:solidFill>
              <a:srgbClr val="0000FF"/>
            </a:solidFill>
            <a:miter lim="800000"/>
            <a:headEnd/>
            <a:tailEnd/>
          </a:ln>
        </p:spPr>
        <p:txBody>
          <a:bodyPr anchor="ctr"/>
          <a:lstStyle/>
          <a:p>
            <a:pPr algn="ctr"/>
            <a:r>
              <a:rPr lang="en-US" sz="1400" b="1">
                <a:solidFill>
                  <a:srgbClr val="170ED2"/>
                </a:solidFill>
                <a:latin typeface="Calibri" pitchFamily="34" charset="0"/>
              </a:rPr>
              <a:t>Association of Bulgarian  administrative judge/AEAJ </a:t>
            </a:r>
          </a:p>
          <a:p>
            <a:pPr algn="ctr"/>
            <a:r>
              <a:rPr lang="en-US" sz="1400" b="1">
                <a:solidFill>
                  <a:srgbClr val="170ED2"/>
                </a:solidFill>
                <a:latin typeface="Calibri" pitchFamily="34" charset="0"/>
              </a:rPr>
              <a:t>Workshop in Sofia on 4 -5 Jun 2015</a:t>
            </a:r>
            <a:endParaRPr lang="de-DE" sz="1400" b="1">
              <a:solidFill>
                <a:srgbClr val="170ED2"/>
              </a:solidFill>
              <a:latin typeface="Calibri"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a:solidFill>
              <a:srgbClr val="0000FF"/>
            </a:solidFill>
          </a:ln>
        </p:spPr>
        <p:txBody>
          <a:bodyPr/>
          <a:lstStyle/>
          <a:p>
            <a:pPr eaLnBrk="1" hangingPunct="1"/>
            <a:r>
              <a:rPr lang="de-DE" sz="2400" b="1" smtClean="0">
                <a:solidFill>
                  <a:srgbClr val="FF0000"/>
                </a:solidFill>
                <a:latin typeface="Arial" charset="0"/>
              </a:rPr>
              <a:t>POLLUTER PAYS and RECTIFICATION of POLLUTION at SOURCE PRINCIPLES (PP - RPS)</a:t>
            </a:r>
          </a:p>
        </p:txBody>
      </p:sp>
      <p:sp>
        <p:nvSpPr>
          <p:cNvPr id="3" name="Inhaltsplatzhalter 2"/>
          <p:cNvSpPr>
            <a:spLocks noGrp="1"/>
          </p:cNvSpPr>
          <p:nvPr>
            <p:ph idx="1"/>
          </p:nvPr>
        </p:nvSpPr>
        <p:spPr>
          <a:xfrm>
            <a:off x="457200" y="1600200"/>
            <a:ext cx="8229600" cy="4060825"/>
          </a:xfrm>
          <a:ln w="38100">
            <a:solidFill>
              <a:srgbClr val="0000FF"/>
            </a:solidFill>
          </a:ln>
        </p:spPr>
        <p:txBody>
          <a:bodyPr/>
          <a:lstStyle/>
          <a:p>
            <a:pPr eaLnBrk="1" hangingPunct="1">
              <a:lnSpc>
                <a:spcPct val="80000"/>
              </a:lnSpc>
            </a:pPr>
            <a:r>
              <a:rPr lang="en-US" sz="1800" b="1" smtClean="0">
                <a:latin typeface="Arial" charset="0"/>
              </a:rPr>
              <a:t>C‑379/08 and C‑380/08, 9 March 2010, </a:t>
            </a:r>
            <a:r>
              <a:rPr lang="de-DE" sz="1800" b="1" smtClean="0">
                <a:latin typeface="Arial" charset="0"/>
              </a:rPr>
              <a:t>Raffinerie Mediterranee and others, </a:t>
            </a:r>
          </a:p>
          <a:p>
            <a:pPr eaLnBrk="1" hangingPunct="1">
              <a:lnSpc>
                <a:spcPct val="80000"/>
              </a:lnSpc>
            </a:pPr>
            <a:endParaRPr lang="de-DE" sz="1800" smtClean="0">
              <a:latin typeface="Arial" charset="0"/>
            </a:endParaRPr>
          </a:p>
          <a:p>
            <a:pPr algn="just" eaLnBrk="1" hangingPunct="1">
              <a:lnSpc>
                <a:spcPct val="80000"/>
              </a:lnSpc>
              <a:buFont typeface="Arial" charset="0"/>
              <a:buNone/>
            </a:pPr>
            <a:r>
              <a:rPr lang="en-US" sz="1800" i="1" smtClean="0">
                <a:latin typeface="Arial" charset="0"/>
              </a:rPr>
              <a:t>“2. </a:t>
            </a:r>
            <a:r>
              <a:rPr lang="en-US" sz="1800" smtClean="0">
                <a:latin typeface="Arial" charset="0"/>
              </a:rPr>
              <a:t>In circumstances such as those in the main proceedings, Directive 2004/35 does not preclude national legislation which permits the competent authority to make the exercise by operators at whom environmental recovery measures are directed of the right to use their land subject to the condition that they carry out the works required by the authority, even though that land is not affected by those measures because it has already been decontaminated or has never been polluted. However, such a measure must be justified by the objective of preventing a deterioration of the environmental situation in the area in which those measures are implemented or, pursuant to the precautionary principle, by the objective of preventing the occurrence or resurgence of further environmental damage on the land belonging to the operators which is adjacent to the whole shoreline at which those remedial measures are directed.” </a:t>
            </a:r>
          </a:p>
          <a:p>
            <a:pPr eaLnBrk="1" hangingPunct="1">
              <a:lnSpc>
                <a:spcPct val="80000"/>
              </a:lnSpc>
            </a:pPr>
            <a:endParaRPr lang="de-DE" sz="1800" smtClean="0">
              <a:latin typeface="Arial" charset="0"/>
            </a:endParaRPr>
          </a:p>
        </p:txBody>
      </p:sp>
      <p:sp>
        <p:nvSpPr>
          <p:cNvPr id="5" name="Foliennummernplatzhalter 4"/>
          <p:cNvSpPr>
            <a:spLocks noGrp="1"/>
          </p:cNvSpPr>
          <p:nvPr>
            <p:ph type="sldNum" sz="quarter" idx="12"/>
          </p:nvPr>
        </p:nvSpPr>
        <p:spPr/>
        <p:txBody>
          <a:bodyPr/>
          <a:lstStyle/>
          <a:p>
            <a:pPr>
              <a:defRPr/>
            </a:pPr>
            <a:fld id="{9407D203-B483-401D-BD75-1EA4175994CC}" type="slidenum">
              <a:rPr lang="de-DE"/>
              <a:pPr>
                <a:defRPr/>
              </a:pPr>
              <a:t>39</a:t>
            </a:fld>
            <a:endParaRPr lang="de-DE" dirty="0"/>
          </a:p>
        </p:txBody>
      </p:sp>
      <p:sp>
        <p:nvSpPr>
          <p:cNvPr id="66563" name="Fußzeilenplatzhalter 3"/>
          <p:cNvSpPr txBox="1">
            <a:spLocks noGrp="1"/>
          </p:cNvSpPr>
          <p:nvPr/>
        </p:nvSpPr>
        <p:spPr bwMode="auto">
          <a:xfrm>
            <a:off x="3132138" y="5949950"/>
            <a:ext cx="3600450" cy="725488"/>
          </a:xfrm>
          <a:prstGeom prst="rect">
            <a:avLst/>
          </a:prstGeom>
          <a:noFill/>
          <a:ln w="9525">
            <a:solidFill>
              <a:srgbClr val="0000FF"/>
            </a:solidFill>
            <a:miter lim="800000"/>
            <a:headEnd/>
            <a:tailEnd/>
          </a:ln>
        </p:spPr>
        <p:txBody>
          <a:bodyPr anchor="ctr"/>
          <a:lstStyle/>
          <a:p>
            <a:pPr algn="ctr"/>
            <a:r>
              <a:rPr lang="en-US" sz="1400" b="1">
                <a:solidFill>
                  <a:srgbClr val="170ED2"/>
                </a:solidFill>
                <a:latin typeface="Calibri" pitchFamily="34" charset="0"/>
              </a:rPr>
              <a:t>Association of Bulgarian  administrative judge/AEAJ </a:t>
            </a:r>
          </a:p>
          <a:p>
            <a:pPr algn="ctr"/>
            <a:r>
              <a:rPr lang="en-US" sz="1400" b="1">
                <a:solidFill>
                  <a:srgbClr val="170ED2"/>
                </a:solidFill>
                <a:latin typeface="Calibri" pitchFamily="34" charset="0"/>
              </a:rPr>
              <a:t>Workshop in Sofia on 4 -5 Jun 2015</a:t>
            </a:r>
            <a:endParaRPr lang="de-DE" sz="1400" b="1">
              <a:solidFill>
                <a:srgbClr val="170ED2"/>
              </a:solidFill>
              <a:latin typeface="Calibri"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91513" cy="1066800"/>
          </a:xfrm>
          <a:ln w="38100">
            <a:solidFill>
              <a:srgbClr val="0000FF"/>
            </a:solidFill>
          </a:ln>
        </p:spPr>
        <p:txBody>
          <a:bodyPr/>
          <a:lstStyle/>
          <a:p>
            <a:pPr eaLnBrk="1" hangingPunct="1"/>
            <a:r>
              <a:rPr lang="de-DE" sz="3200" b="1" smtClean="0">
                <a:latin typeface="Arial" charset="0"/>
              </a:rPr>
              <a:t>Primary Legislation </a:t>
            </a:r>
            <a:br>
              <a:rPr lang="de-DE" sz="3200" b="1" smtClean="0">
                <a:latin typeface="Arial" charset="0"/>
              </a:rPr>
            </a:br>
            <a:endParaRPr lang="de-DE" sz="3200" b="1" smtClean="0">
              <a:latin typeface="Arial" charset="0"/>
            </a:endParaRPr>
          </a:p>
        </p:txBody>
      </p:sp>
      <p:sp>
        <p:nvSpPr>
          <p:cNvPr id="3" name="Inhaltsplatzhalter 2"/>
          <p:cNvSpPr>
            <a:spLocks noGrp="1"/>
          </p:cNvSpPr>
          <p:nvPr>
            <p:ph idx="4294967295"/>
          </p:nvPr>
        </p:nvSpPr>
        <p:spPr>
          <a:xfrm>
            <a:off x="468313" y="1557338"/>
            <a:ext cx="8280400" cy="4032250"/>
          </a:xfrm>
          <a:ln w="38100">
            <a:solidFill>
              <a:srgbClr val="0000FF"/>
            </a:solidFill>
          </a:ln>
        </p:spPr>
        <p:txBody>
          <a:bodyPr/>
          <a:lstStyle/>
          <a:p>
            <a:pPr algn="ctr" eaLnBrk="1" hangingPunct="1">
              <a:lnSpc>
                <a:spcPct val="70000"/>
              </a:lnSpc>
              <a:buFont typeface="Arial" charset="0"/>
              <a:buNone/>
            </a:pPr>
            <a:r>
              <a:rPr lang="de-DE" sz="2800" b="1" smtClean="0">
                <a:latin typeface="Arial" charset="0"/>
              </a:rPr>
              <a:t>Treaty on European Union (</a:t>
            </a:r>
            <a:r>
              <a:rPr lang="hu-HU" sz="2800" b="1" smtClean="0">
                <a:latin typeface="Arial" charset="0"/>
              </a:rPr>
              <a:t>TEU)</a:t>
            </a:r>
            <a:endParaRPr lang="de-DE" sz="2800" b="1" smtClean="0">
              <a:latin typeface="Arial" charset="0"/>
            </a:endParaRPr>
          </a:p>
          <a:p>
            <a:pPr eaLnBrk="1" hangingPunct="1">
              <a:lnSpc>
                <a:spcPct val="80000"/>
              </a:lnSpc>
              <a:buFont typeface="Arial" charset="0"/>
              <a:buNone/>
            </a:pPr>
            <a:r>
              <a:rPr lang="de-DE" sz="2400" b="1" smtClean="0">
                <a:solidFill>
                  <a:srgbClr val="DA2906"/>
                </a:solidFill>
                <a:latin typeface="Arial" charset="0"/>
              </a:rPr>
              <a:t>Article 3, par. 5 (ex art. 2 TEC) </a:t>
            </a:r>
            <a:r>
              <a:rPr lang="de-DE" sz="2400" smtClean="0">
                <a:latin typeface="Arial" charset="0"/>
              </a:rPr>
              <a:t>	</a:t>
            </a:r>
          </a:p>
          <a:p>
            <a:pPr algn="just" eaLnBrk="1" hangingPunct="1">
              <a:lnSpc>
                <a:spcPct val="80000"/>
              </a:lnSpc>
              <a:buFont typeface="Arial" charset="0"/>
              <a:buNone/>
            </a:pPr>
            <a:r>
              <a:rPr lang="de-DE" sz="2400" i="1" smtClean="0">
                <a:latin typeface="Arial" charset="0"/>
              </a:rPr>
              <a:t>	</a:t>
            </a:r>
            <a:r>
              <a:rPr lang="hu-HU" sz="2400" smtClean="0">
                <a:latin typeface="Arial" charset="0"/>
              </a:rPr>
              <a:t>In its relations with the wider world, the Union shall uphold and promote its values and interests and contribute to the protection of its citizens. It shall contribute to peace, security, the </a:t>
            </a:r>
            <a:r>
              <a:rPr lang="hu-HU" sz="2400" b="1" smtClean="0">
                <a:solidFill>
                  <a:srgbClr val="DA2906"/>
                </a:solidFill>
                <a:latin typeface="Arial" charset="0"/>
              </a:rPr>
              <a:t>sustainable development of the Earth</a:t>
            </a:r>
            <a:r>
              <a:rPr lang="hu-HU" sz="2400" smtClean="0">
                <a:solidFill>
                  <a:srgbClr val="DA2906"/>
                </a:solidFill>
                <a:latin typeface="Arial" charset="0"/>
              </a:rPr>
              <a:t>,</a:t>
            </a:r>
            <a:r>
              <a:rPr lang="hu-HU" sz="2400" smtClean="0">
                <a:latin typeface="Arial" charset="0"/>
              </a:rPr>
              <a:t> solidarity and mutual respect among peoples, free and fair trade, eradication of poverty and the protection of human rights, in particular the rights of the child, as well as to the strict observance and the development of international law, including respect for the principles of the United Nations Charter.</a:t>
            </a:r>
          </a:p>
          <a:p>
            <a:pPr eaLnBrk="1" hangingPunct="1">
              <a:lnSpc>
                <a:spcPct val="80000"/>
              </a:lnSpc>
            </a:pPr>
            <a:endParaRPr lang="de-DE" sz="2400" smtClean="0">
              <a:latin typeface="Arial" charset="0"/>
            </a:endParaRPr>
          </a:p>
        </p:txBody>
      </p:sp>
      <p:sp>
        <p:nvSpPr>
          <p:cNvPr id="20483" name="Fußzeilenplatzhalter 3"/>
          <p:cNvSpPr txBox="1">
            <a:spLocks noGrp="1"/>
          </p:cNvSpPr>
          <p:nvPr/>
        </p:nvSpPr>
        <p:spPr bwMode="auto">
          <a:xfrm>
            <a:off x="2484438" y="6092825"/>
            <a:ext cx="4103687" cy="628650"/>
          </a:xfrm>
          <a:prstGeom prst="rect">
            <a:avLst/>
          </a:prstGeom>
          <a:noFill/>
          <a:ln w="9525">
            <a:solidFill>
              <a:srgbClr val="0000FF"/>
            </a:solidFill>
            <a:miter lim="800000"/>
            <a:headEnd/>
            <a:tailEnd/>
          </a:ln>
        </p:spPr>
        <p:txBody>
          <a:bodyPr anchor="ctr"/>
          <a:lstStyle/>
          <a:p>
            <a:pPr algn="ctr"/>
            <a:r>
              <a:rPr lang="en-US" sz="1200" b="1">
                <a:solidFill>
                  <a:srgbClr val="170ED2"/>
                </a:solidFill>
              </a:rPr>
              <a:t>Association of Bulgarian administrative judge/AEAJ </a:t>
            </a:r>
          </a:p>
          <a:p>
            <a:pPr algn="ctr"/>
            <a:r>
              <a:rPr lang="en-US" sz="1200" b="1">
                <a:solidFill>
                  <a:srgbClr val="170ED2"/>
                </a:solidFill>
              </a:rPr>
              <a:t>Workshop in Sofia on 4 -5 Jun 2015</a:t>
            </a:r>
            <a:endParaRPr lang="de-DE" sz="1200" b="1">
              <a:solidFill>
                <a:srgbClr val="170ED2"/>
              </a:solidFill>
            </a:endParaRPr>
          </a:p>
        </p:txBody>
      </p:sp>
      <p:sp>
        <p:nvSpPr>
          <p:cNvPr id="5" name="Foliennummernplatzhalt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E0CB3C1-3E9A-433C-AAE8-F798BB2F87A7}" type="slidenum">
              <a:rPr lang="de-DE" sz="1200">
                <a:solidFill>
                  <a:schemeClr val="tx1">
                    <a:tint val="75000"/>
                  </a:schemeClr>
                </a:solidFill>
                <a:latin typeface="+mn-lt"/>
              </a:rPr>
              <a:pPr algn="r" fontAlgn="auto">
                <a:spcBef>
                  <a:spcPts val="0"/>
                </a:spcBef>
                <a:spcAft>
                  <a:spcPts val="0"/>
                </a:spcAft>
                <a:defRPr/>
              </a:pPr>
              <a:t>4</a:t>
            </a:fld>
            <a:endParaRPr lang="de-DE" sz="1200">
              <a:solidFill>
                <a:schemeClr val="tx1">
                  <a:tint val="75000"/>
                </a:schemeClr>
              </a:solidFill>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a:solidFill>
              <a:srgbClr val="0000FF"/>
            </a:solidFill>
          </a:ln>
        </p:spPr>
        <p:txBody>
          <a:bodyPr/>
          <a:lstStyle/>
          <a:p>
            <a:pPr eaLnBrk="1" hangingPunct="1"/>
            <a:r>
              <a:rPr lang="de-DE" sz="2400" b="1" smtClean="0">
                <a:solidFill>
                  <a:srgbClr val="FF0000"/>
                </a:solidFill>
                <a:latin typeface="Arial" charset="0"/>
              </a:rPr>
              <a:t>POLLUTER PAYS and RECTIFICATION of POLLUTION at SOURCE PRINCIPLES (PP - RPS)</a:t>
            </a:r>
          </a:p>
        </p:txBody>
      </p:sp>
      <p:sp>
        <p:nvSpPr>
          <p:cNvPr id="3" name="Inhaltsplatzhalter 2"/>
          <p:cNvSpPr>
            <a:spLocks noGrp="1"/>
          </p:cNvSpPr>
          <p:nvPr>
            <p:ph idx="1"/>
          </p:nvPr>
        </p:nvSpPr>
        <p:spPr>
          <a:xfrm>
            <a:off x="457200" y="1600200"/>
            <a:ext cx="8229600" cy="4060825"/>
          </a:xfrm>
          <a:ln w="38100">
            <a:solidFill>
              <a:srgbClr val="0000FF"/>
            </a:solidFill>
          </a:ln>
        </p:spPr>
        <p:txBody>
          <a:bodyPr/>
          <a:lstStyle/>
          <a:p>
            <a:pPr eaLnBrk="1" hangingPunct="1">
              <a:lnSpc>
                <a:spcPct val="80000"/>
              </a:lnSpc>
            </a:pPr>
            <a:r>
              <a:rPr lang="en-US" sz="2000" b="1" smtClean="0">
                <a:latin typeface="Arial" charset="0"/>
              </a:rPr>
              <a:t>C‑534/13, 4 March 2015, Fipa Group Srl,</a:t>
            </a:r>
          </a:p>
          <a:p>
            <a:pPr algn="just" eaLnBrk="1" hangingPunct="1">
              <a:lnSpc>
                <a:spcPct val="80000"/>
              </a:lnSpc>
              <a:buFont typeface="Arial" charset="0"/>
              <a:buNone/>
            </a:pPr>
            <a:r>
              <a:rPr lang="en-US" sz="2000" smtClean="0">
                <a:latin typeface="Arial" charset="0"/>
              </a:rPr>
              <a:t>	</a:t>
            </a:r>
          </a:p>
          <a:p>
            <a:pPr algn="just" eaLnBrk="1" hangingPunct="1">
              <a:lnSpc>
                <a:spcPct val="80000"/>
              </a:lnSpc>
              <a:buFont typeface="Arial" charset="0"/>
              <a:buNone/>
            </a:pPr>
            <a:r>
              <a:rPr lang="en-US" sz="2000" smtClean="0">
                <a:latin typeface="Arial" charset="0"/>
              </a:rPr>
              <a:t>	</a:t>
            </a:r>
            <a:r>
              <a:rPr lang="en-US" sz="1800" smtClean="0">
                <a:latin typeface="Arial" charset="0"/>
              </a:rPr>
              <a:t>“Directive 2004/35/EC of the European Parliament and of the Council of 21 April 2004 on environmental liability with regard to the prevention and remedying of environmental damage must be interpreted as not precluding national legislation such as that at issue in the main proceedings, which, in cases where it is impossible to identify the polluter of a plot of land or to have that person adopt remedial measures, does not permit the competent authority to require the owner of the land (who is not responsible for the pollution) to adopt preventive and remedial measures, that person being required merely to reimburse the costs relating to the measures undertaken by the competent authority within the limit of the market value of the site, determined after those measures have been carried out.”</a:t>
            </a:r>
            <a:endParaRPr lang="de-DE" sz="1800" smtClean="0">
              <a:latin typeface="Arial" charset="0"/>
            </a:endParaRPr>
          </a:p>
          <a:p>
            <a:pPr eaLnBrk="1" hangingPunct="1">
              <a:lnSpc>
                <a:spcPct val="80000"/>
              </a:lnSpc>
            </a:pPr>
            <a:endParaRPr lang="de-DE" sz="1800" smtClean="0">
              <a:latin typeface="Arial" charset="0"/>
            </a:endParaRPr>
          </a:p>
          <a:p>
            <a:pPr eaLnBrk="1" hangingPunct="1">
              <a:lnSpc>
                <a:spcPct val="80000"/>
              </a:lnSpc>
            </a:pPr>
            <a:endParaRPr lang="de-DE" sz="2200" b="1" smtClean="0"/>
          </a:p>
        </p:txBody>
      </p:sp>
      <p:sp>
        <p:nvSpPr>
          <p:cNvPr id="5" name="Foliennummernplatzhalter 4"/>
          <p:cNvSpPr>
            <a:spLocks noGrp="1"/>
          </p:cNvSpPr>
          <p:nvPr>
            <p:ph type="sldNum" sz="quarter" idx="12"/>
          </p:nvPr>
        </p:nvSpPr>
        <p:spPr/>
        <p:txBody>
          <a:bodyPr/>
          <a:lstStyle/>
          <a:p>
            <a:pPr>
              <a:defRPr/>
            </a:pPr>
            <a:fld id="{DF960B5C-3D8B-4C37-B1BF-B86D954E19A4}" type="slidenum">
              <a:rPr lang="de-DE"/>
              <a:pPr>
                <a:defRPr/>
              </a:pPr>
              <a:t>40</a:t>
            </a:fld>
            <a:endParaRPr lang="de-DE"/>
          </a:p>
        </p:txBody>
      </p:sp>
      <p:sp>
        <p:nvSpPr>
          <p:cNvPr id="66563" name="Fußzeilenplatzhalter 3"/>
          <p:cNvSpPr txBox="1">
            <a:spLocks noGrp="1"/>
          </p:cNvSpPr>
          <p:nvPr/>
        </p:nvSpPr>
        <p:spPr bwMode="auto">
          <a:xfrm>
            <a:off x="3132138" y="5949950"/>
            <a:ext cx="3600450" cy="725488"/>
          </a:xfrm>
          <a:prstGeom prst="rect">
            <a:avLst/>
          </a:prstGeom>
          <a:noFill/>
          <a:ln w="9525">
            <a:solidFill>
              <a:srgbClr val="0000FF"/>
            </a:solidFill>
            <a:miter lim="800000"/>
            <a:headEnd/>
            <a:tailEnd/>
          </a:ln>
        </p:spPr>
        <p:txBody>
          <a:bodyPr anchor="ctr"/>
          <a:lstStyle/>
          <a:p>
            <a:pPr algn="ctr"/>
            <a:r>
              <a:rPr lang="en-US" sz="1400" b="1">
                <a:solidFill>
                  <a:srgbClr val="170ED2"/>
                </a:solidFill>
                <a:latin typeface="Calibri" pitchFamily="34" charset="0"/>
              </a:rPr>
              <a:t>Association of Bulgarian  administrative judge/AEAJ </a:t>
            </a:r>
          </a:p>
          <a:p>
            <a:pPr algn="ctr"/>
            <a:r>
              <a:rPr lang="en-US" sz="1400" b="1">
                <a:solidFill>
                  <a:srgbClr val="170ED2"/>
                </a:solidFill>
                <a:latin typeface="Calibri" pitchFamily="34" charset="0"/>
              </a:rPr>
              <a:t>Workshop in Sofia on 4 -5 Jun 2015</a:t>
            </a:r>
            <a:endParaRPr lang="de-DE" sz="1400" b="1">
              <a:solidFill>
                <a:srgbClr val="170ED2"/>
              </a:solidFill>
              <a:latin typeface="Calibri"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Grp="1"/>
          </p:cNvSpPr>
          <p:nvPr>
            <p:ph type="title"/>
          </p:nvPr>
        </p:nvSpPr>
        <p:spPr/>
        <p:txBody>
          <a:bodyPr/>
          <a:lstStyle/>
          <a:p>
            <a:endParaRPr lang="it-IT" smtClean="0"/>
          </a:p>
        </p:txBody>
      </p:sp>
      <p:sp>
        <p:nvSpPr>
          <p:cNvPr id="253954" name="Rectangle 3"/>
          <p:cNvSpPr>
            <a:spLocks noGrp="1"/>
          </p:cNvSpPr>
          <p:nvPr>
            <p:ph type="body" idx="1"/>
          </p:nvPr>
        </p:nvSpPr>
        <p:spPr/>
        <p:txBody>
          <a:bodyPr/>
          <a:lstStyle/>
          <a:p>
            <a:endParaRPr lang="it-IT" smtClean="0"/>
          </a:p>
        </p:txBody>
      </p:sp>
      <p:pic>
        <p:nvPicPr>
          <p:cNvPr id="253955" name="Picture 4" descr="Porto Empedoc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hteck 5"/>
          <p:cNvSpPr/>
          <p:nvPr/>
        </p:nvSpPr>
        <p:spPr>
          <a:xfrm>
            <a:off x="545265" y="702845"/>
            <a:ext cx="7875682" cy="1951642"/>
          </a:xfrm>
          <a:prstGeom prst="rect">
            <a:avLst/>
          </a:prstGeom>
          <a:noFill/>
        </p:spPr>
        <p:txBody>
          <a:bodyPr spcFirstLastPara="1" wrap="none">
            <a:prstTxWarp prst="textArchDown">
              <a:avLst/>
            </a:prstTxWarp>
            <a:spAutoFit/>
          </a:bodyPr>
          <a:lstStyle/>
          <a:p>
            <a:pPr algn="ctr" fontAlgn="auto">
              <a:spcBef>
                <a:spcPts val="0"/>
              </a:spcBef>
              <a:spcAft>
                <a:spcPts val="0"/>
              </a:spcAft>
              <a:defRPr/>
            </a:pPr>
            <a:r>
              <a:rPr lang="de-DE"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Thanks</a:t>
            </a:r>
            <a:r>
              <a:rPr lang="de-DE"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de-DE"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for</a:t>
            </a:r>
            <a:r>
              <a:rPr lang="de-DE"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de-DE"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your</a:t>
            </a:r>
            <a:r>
              <a:rPr lang="de-DE"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de-DE"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attention</a:t>
            </a:r>
            <a:r>
              <a:rPr lang="de-DE"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ln w="38100">
            <a:solidFill>
              <a:srgbClr val="0000FF"/>
            </a:solidFill>
          </a:ln>
        </p:spPr>
        <p:txBody>
          <a:bodyPr/>
          <a:lstStyle/>
          <a:p>
            <a:pPr eaLnBrk="1" hangingPunct="1"/>
            <a:r>
              <a:rPr lang="de-DE" sz="3200" b="1" smtClean="0">
                <a:latin typeface="Arial" charset="0"/>
              </a:rPr>
              <a:t/>
            </a:r>
            <a:br>
              <a:rPr lang="de-DE" sz="3200" b="1" smtClean="0">
                <a:latin typeface="Arial" charset="0"/>
              </a:rPr>
            </a:br>
            <a:r>
              <a:rPr lang="de-DE" sz="3200" b="1" smtClean="0">
                <a:latin typeface="Arial" charset="0"/>
              </a:rPr>
              <a:t>Primary Legislation </a:t>
            </a:r>
            <a:br>
              <a:rPr lang="de-DE" sz="3200" b="1" smtClean="0">
                <a:latin typeface="Arial" charset="0"/>
              </a:rPr>
            </a:br>
            <a:endParaRPr lang="de-DE" sz="3200" b="1" smtClean="0">
              <a:latin typeface="Arial" charset="0"/>
            </a:endParaRPr>
          </a:p>
        </p:txBody>
      </p:sp>
      <p:sp>
        <p:nvSpPr>
          <p:cNvPr id="3" name="Inhaltsplatzhalter 2"/>
          <p:cNvSpPr>
            <a:spLocks noGrp="1"/>
          </p:cNvSpPr>
          <p:nvPr>
            <p:ph idx="4294967295"/>
          </p:nvPr>
        </p:nvSpPr>
        <p:spPr>
          <a:xfrm>
            <a:off x="457200" y="1600200"/>
            <a:ext cx="8229600" cy="3989388"/>
          </a:xfrm>
          <a:ln w="38100">
            <a:solidFill>
              <a:srgbClr val="0000FF"/>
            </a:solidFill>
          </a:ln>
        </p:spPr>
        <p:txBody>
          <a:bodyPr/>
          <a:lstStyle/>
          <a:p>
            <a:pPr algn="ctr" eaLnBrk="1" hangingPunct="1">
              <a:buFont typeface="Arial" charset="0"/>
              <a:buNone/>
            </a:pPr>
            <a:r>
              <a:rPr lang="de-DE" sz="2800" b="1" smtClean="0">
                <a:latin typeface="Arial" charset="0"/>
              </a:rPr>
              <a:t>Treaty on the functioning of the EU (TFEU)</a:t>
            </a:r>
          </a:p>
          <a:p>
            <a:pPr eaLnBrk="1" hangingPunct="1">
              <a:buFont typeface="Arial" charset="0"/>
              <a:buNone/>
            </a:pPr>
            <a:r>
              <a:rPr lang="de-DE" smtClean="0"/>
              <a:t>	</a:t>
            </a:r>
            <a:r>
              <a:rPr lang="hu-HU" sz="2400" b="1" smtClean="0">
                <a:solidFill>
                  <a:srgbClr val="DA2906"/>
                </a:solidFill>
                <a:latin typeface="Arial" charset="0"/>
              </a:rPr>
              <a:t>Article 11</a:t>
            </a:r>
          </a:p>
          <a:p>
            <a:pPr algn="just" eaLnBrk="1" hangingPunct="1">
              <a:buFont typeface="Arial" charset="0"/>
              <a:buNone/>
            </a:pPr>
            <a:r>
              <a:rPr lang="de-DE" sz="2400" i="1" smtClean="0">
                <a:latin typeface="Arial" charset="0"/>
              </a:rPr>
              <a:t>	</a:t>
            </a:r>
            <a:r>
              <a:rPr lang="de-DE" sz="2400" smtClean="0">
                <a:latin typeface="Arial" charset="0"/>
              </a:rPr>
              <a:t>„</a:t>
            </a:r>
            <a:r>
              <a:rPr lang="hu-HU" sz="2400" smtClean="0">
                <a:latin typeface="Arial" charset="0"/>
              </a:rPr>
              <a:t>Environmental protection requirements must </a:t>
            </a:r>
            <a:r>
              <a:rPr lang="hu-HU" sz="2400" b="1" smtClean="0">
                <a:solidFill>
                  <a:srgbClr val="DA2906"/>
                </a:solidFill>
                <a:latin typeface="Arial" charset="0"/>
              </a:rPr>
              <a:t>be integrated into</a:t>
            </a:r>
            <a:r>
              <a:rPr lang="hu-HU" sz="2400" smtClean="0">
                <a:latin typeface="Arial" charset="0"/>
              </a:rPr>
              <a:t> the definition and implementation of the Union's policies and activities, in particular with a view to promoting </a:t>
            </a:r>
            <a:r>
              <a:rPr lang="hu-HU" sz="2400" b="1" smtClean="0">
                <a:solidFill>
                  <a:srgbClr val="DA2906"/>
                </a:solidFill>
                <a:latin typeface="Arial" charset="0"/>
              </a:rPr>
              <a:t>sustainable development</a:t>
            </a:r>
            <a:r>
              <a:rPr lang="hu-HU" sz="2400" i="1" smtClean="0">
                <a:latin typeface="Arial" charset="0"/>
              </a:rPr>
              <a:t>.</a:t>
            </a:r>
            <a:r>
              <a:rPr lang="de-DE" sz="2400" i="1" smtClean="0">
                <a:latin typeface="Arial" charset="0"/>
              </a:rPr>
              <a:t>“</a:t>
            </a:r>
            <a:endParaRPr lang="hu-HU" sz="2400" i="1" smtClean="0">
              <a:latin typeface="Arial" charset="0"/>
            </a:endParaRPr>
          </a:p>
          <a:p>
            <a:pPr eaLnBrk="1" hangingPunct="1"/>
            <a:endParaRPr lang="de-DE" sz="2400" smtClean="0">
              <a:latin typeface="Arial" charset="0"/>
            </a:endParaRPr>
          </a:p>
        </p:txBody>
      </p:sp>
      <p:sp>
        <p:nvSpPr>
          <p:cNvPr id="188419" name="Fußzeilenplatzhalter 3"/>
          <p:cNvSpPr txBox="1">
            <a:spLocks noGrp="1"/>
          </p:cNvSpPr>
          <p:nvPr/>
        </p:nvSpPr>
        <p:spPr bwMode="auto">
          <a:xfrm>
            <a:off x="2555875" y="5734050"/>
            <a:ext cx="4032250" cy="790575"/>
          </a:xfrm>
          <a:prstGeom prst="rect">
            <a:avLst/>
          </a:prstGeom>
          <a:noFill/>
          <a:ln w="9525">
            <a:solidFill>
              <a:srgbClr val="0000FF"/>
            </a:solidFill>
            <a:miter lim="800000"/>
            <a:headEnd/>
            <a:tailEnd/>
          </a:ln>
        </p:spPr>
        <p:txBody>
          <a:bodyPr anchor="ctr"/>
          <a:lstStyle/>
          <a:p>
            <a:pPr algn="ctr"/>
            <a:r>
              <a:rPr lang="en-US" sz="1200" b="1">
                <a:solidFill>
                  <a:srgbClr val="170ED2"/>
                </a:solidFill>
              </a:rPr>
              <a:t>Association of Bulgarian  administrative judge/AEAJ </a:t>
            </a:r>
          </a:p>
          <a:p>
            <a:pPr algn="ctr"/>
            <a:r>
              <a:rPr lang="en-US" sz="1200" b="1">
                <a:solidFill>
                  <a:srgbClr val="170ED2"/>
                </a:solidFill>
              </a:rPr>
              <a:t>Workshop in Sofia on 4 -5 Jun 2015</a:t>
            </a:r>
          </a:p>
          <a:p>
            <a:pPr algn="ctr"/>
            <a:endParaRPr lang="de-DE" sz="1200" b="1">
              <a:solidFill>
                <a:srgbClr val="170ED2"/>
              </a:solidFill>
            </a:endParaRPr>
          </a:p>
        </p:txBody>
      </p:sp>
      <p:sp>
        <p:nvSpPr>
          <p:cNvPr id="5" name="Foliennummernplatzhalt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2C4851C-DE7D-4760-A124-316D28760F4D}" type="slidenum">
              <a:rPr lang="de-DE" sz="1200">
                <a:solidFill>
                  <a:schemeClr val="tx1">
                    <a:tint val="75000"/>
                  </a:schemeClr>
                </a:solidFill>
                <a:latin typeface="+mn-lt"/>
              </a:rPr>
              <a:pPr algn="r" fontAlgn="auto">
                <a:spcBef>
                  <a:spcPts val="0"/>
                </a:spcBef>
                <a:spcAft>
                  <a:spcPts val="0"/>
                </a:spcAft>
                <a:defRPr/>
              </a:pPr>
              <a:t>5</a:t>
            </a:fld>
            <a:endParaRPr lang="de-DE" sz="1200">
              <a:solidFill>
                <a:schemeClr val="tx1">
                  <a:tint val="75000"/>
                </a:schemeClr>
              </a:solidFill>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10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p:cNvSpPr>
          <p:nvPr>
            <p:ph type="title" idx="4294967295"/>
          </p:nvPr>
        </p:nvSpPr>
        <p:spPr>
          <a:xfrm>
            <a:off x="468313" y="260350"/>
            <a:ext cx="8229600" cy="865188"/>
          </a:xfrm>
          <a:ln w="38100">
            <a:solidFill>
              <a:srgbClr val="0000FF"/>
            </a:solidFill>
          </a:ln>
        </p:spPr>
        <p:txBody>
          <a:bodyPr/>
          <a:lstStyle/>
          <a:p>
            <a:r>
              <a:rPr lang="de-DE" sz="3200" b="1" smtClean="0">
                <a:latin typeface="Arial" charset="0"/>
              </a:rPr>
              <a:t/>
            </a:r>
            <a:br>
              <a:rPr lang="de-DE" sz="3200" b="1" smtClean="0">
                <a:latin typeface="Arial" charset="0"/>
              </a:rPr>
            </a:br>
            <a:r>
              <a:rPr lang="de-DE" sz="3200" b="1" smtClean="0">
                <a:latin typeface="Arial" charset="0"/>
              </a:rPr>
              <a:t>Primary Legislation </a:t>
            </a:r>
            <a:br>
              <a:rPr lang="de-DE" sz="3200" b="1" smtClean="0">
                <a:latin typeface="Arial" charset="0"/>
              </a:rPr>
            </a:br>
            <a:endParaRPr lang="it-IT" sz="3200" b="1" smtClean="0">
              <a:latin typeface="Arial" charset="0"/>
            </a:endParaRPr>
          </a:p>
        </p:txBody>
      </p:sp>
      <p:sp>
        <p:nvSpPr>
          <p:cNvPr id="190466" name="Rectangle 3"/>
          <p:cNvSpPr>
            <a:spLocks noGrp="1"/>
          </p:cNvSpPr>
          <p:nvPr>
            <p:ph type="body" idx="4294967295"/>
          </p:nvPr>
        </p:nvSpPr>
        <p:spPr>
          <a:xfrm>
            <a:off x="395288" y="1341438"/>
            <a:ext cx="8229600" cy="4464050"/>
          </a:xfrm>
          <a:ln w="38100">
            <a:solidFill>
              <a:srgbClr val="0000FF"/>
            </a:solidFill>
          </a:ln>
        </p:spPr>
        <p:txBody>
          <a:bodyPr/>
          <a:lstStyle/>
          <a:p>
            <a:pPr algn="ctr" eaLnBrk="1" hangingPunct="1">
              <a:lnSpc>
                <a:spcPct val="80000"/>
              </a:lnSpc>
              <a:spcBef>
                <a:spcPct val="0"/>
              </a:spcBef>
              <a:buFontTx/>
              <a:buNone/>
            </a:pPr>
            <a:r>
              <a:rPr lang="de-DE" sz="1800" b="1" smtClean="0">
                <a:latin typeface="Arial" charset="0"/>
              </a:rPr>
              <a:t>Treaty on the functioning of the EU (TFEU)</a:t>
            </a:r>
          </a:p>
          <a:p>
            <a:pPr algn="ctr" eaLnBrk="1" hangingPunct="1">
              <a:lnSpc>
                <a:spcPct val="80000"/>
              </a:lnSpc>
              <a:spcBef>
                <a:spcPct val="0"/>
              </a:spcBef>
              <a:buFontTx/>
              <a:buNone/>
            </a:pPr>
            <a:endParaRPr lang="it-IT" sz="1800" smtClean="0">
              <a:latin typeface="Arial" charset="0"/>
            </a:endParaRPr>
          </a:p>
          <a:p>
            <a:pPr eaLnBrk="1" hangingPunct="1">
              <a:lnSpc>
                <a:spcPct val="80000"/>
              </a:lnSpc>
              <a:spcBef>
                <a:spcPct val="0"/>
              </a:spcBef>
              <a:buFontTx/>
              <a:buNone/>
            </a:pPr>
            <a:r>
              <a:rPr lang="it-IT" sz="1800" b="1" smtClean="0">
                <a:solidFill>
                  <a:srgbClr val="DA2906"/>
                </a:solidFill>
                <a:latin typeface="Arial" charset="0"/>
              </a:rPr>
              <a:t>   </a:t>
            </a:r>
            <a:r>
              <a:rPr lang="hu-HU" sz="2000" b="1" smtClean="0">
                <a:solidFill>
                  <a:srgbClr val="DA2906"/>
                </a:solidFill>
                <a:latin typeface="Arial" charset="0"/>
              </a:rPr>
              <a:t>Article 5</a:t>
            </a:r>
            <a:r>
              <a:rPr lang="it-IT" sz="2000" b="1" smtClean="0">
                <a:solidFill>
                  <a:srgbClr val="DA2906"/>
                </a:solidFill>
                <a:latin typeface="Arial" charset="0"/>
              </a:rPr>
              <a:t> (</a:t>
            </a:r>
            <a:r>
              <a:rPr lang="hu-HU" sz="2000" b="1" smtClean="0">
                <a:solidFill>
                  <a:srgbClr val="DA2906"/>
                </a:solidFill>
                <a:latin typeface="Arial" charset="0"/>
              </a:rPr>
              <a:t>ex </a:t>
            </a:r>
            <a:r>
              <a:rPr lang="it-IT" sz="2000" b="1" smtClean="0">
                <a:solidFill>
                  <a:srgbClr val="DA2906"/>
                </a:solidFill>
                <a:latin typeface="Arial" charset="0"/>
              </a:rPr>
              <a:t>Ar</a:t>
            </a:r>
            <a:r>
              <a:rPr lang="hu-HU" sz="2000" b="1" smtClean="0">
                <a:solidFill>
                  <a:srgbClr val="DA2906"/>
                </a:solidFill>
                <a:latin typeface="Arial" charset="0"/>
              </a:rPr>
              <a:t>t</a:t>
            </a:r>
            <a:r>
              <a:rPr lang="it-IT" sz="2000" b="1" smtClean="0">
                <a:solidFill>
                  <a:srgbClr val="DA2906"/>
                </a:solidFill>
                <a:latin typeface="Arial" charset="0"/>
              </a:rPr>
              <a:t>. </a:t>
            </a:r>
            <a:r>
              <a:rPr lang="hu-HU" sz="2000" b="1" smtClean="0">
                <a:solidFill>
                  <a:srgbClr val="DA2906"/>
                </a:solidFill>
                <a:latin typeface="Arial" charset="0"/>
              </a:rPr>
              <a:t>5 TEC)</a:t>
            </a:r>
          </a:p>
          <a:p>
            <a:pPr algn="just">
              <a:lnSpc>
                <a:spcPct val="80000"/>
              </a:lnSpc>
              <a:buFont typeface="Arial" charset="0"/>
              <a:buNone/>
            </a:pPr>
            <a:r>
              <a:rPr lang="hu-HU" sz="1800" smtClean="0">
                <a:latin typeface="Arial" charset="0"/>
              </a:rPr>
              <a:t>1.</a:t>
            </a:r>
            <a:r>
              <a:rPr lang="it-IT" sz="1800" smtClean="0">
                <a:latin typeface="Arial" charset="0"/>
              </a:rPr>
              <a:t>	</a:t>
            </a:r>
            <a:r>
              <a:rPr lang="hu-HU" sz="1800" smtClean="0">
                <a:latin typeface="Arial" charset="0"/>
              </a:rPr>
              <a:t>The limits of Union competences are governed by the principle of conferral. The use of Union competences is governed by the principles of </a:t>
            </a:r>
            <a:r>
              <a:rPr lang="hu-HU" sz="1800" b="1" smtClean="0">
                <a:latin typeface="Arial" charset="0"/>
              </a:rPr>
              <a:t>subsidiarity and proportionality</a:t>
            </a:r>
            <a:r>
              <a:rPr lang="hu-HU" sz="1800" smtClean="0">
                <a:latin typeface="Arial" charset="0"/>
              </a:rPr>
              <a:t>.</a:t>
            </a:r>
          </a:p>
          <a:p>
            <a:pPr algn="just">
              <a:lnSpc>
                <a:spcPct val="80000"/>
              </a:lnSpc>
              <a:buFont typeface="Arial" charset="0"/>
              <a:buNone/>
            </a:pPr>
            <a:r>
              <a:rPr lang="it-IT" sz="1800" smtClean="0">
                <a:latin typeface="Arial" charset="0"/>
              </a:rPr>
              <a:t>	</a:t>
            </a:r>
            <a:endParaRPr lang="hu-HU" sz="1800" smtClean="0">
              <a:latin typeface="Arial" charset="0"/>
            </a:endParaRPr>
          </a:p>
          <a:p>
            <a:pPr algn="just">
              <a:lnSpc>
                <a:spcPct val="80000"/>
              </a:lnSpc>
              <a:buFont typeface="Arial" charset="0"/>
              <a:buNone/>
            </a:pPr>
            <a:r>
              <a:rPr lang="hu-HU" sz="1800" smtClean="0">
                <a:latin typeface="Arial" charset="0"/>
              </a:rPr>
              <a:t>3.	Under the </a:t>
            </a:r>
            <a:r>
              <a:rPr lang="hu-HU" sz="1800" b="1" smtClean="0">
                <a:latin typeface="Arial" charset="0"/>
              </a:rPr>
              <a:t>principle of subsidiarity</a:t>
            </a:r>
            <a:r>
              <a:rPr lang="hu-HU" sz="1800" smtClean="0">
                <a:latin typeface="Arial" charset="0"/>
              </a:rPr>
              <a:t>, in areas which do not fall within its exclusive competence, the Union shall act only if and in so far as the objectives of the proposed action cannot be sufficiently achieved by the Member States, either at central level or at regional and local level, but can rather, by reason of the scale or effects of the proposed action, be better achieved at Union level.</a:t>
            </a:r>
          </a:p>
          <a:p>
            <a:pPr algn="just">
              <a:lnSpc>
                <a:spcPct val="80000"/>
              </a:lnSpc>
              <a:buFont typeface="Arial" charset="0"/>
              <a:buNone/>
            </a:pPr>
            <a:endParaRPr lang="hu-HU" sz="1800" smtClean="0">
              <a:latin typeface="Arial" charset="0"/>
            </a:endParaRPr>
          </a:p>
          <a:p>
            <a:pPr algn="just">
              <a:lnSpc>
                <a:spcPct val="80000"/>
              </a:lnSpc>
              <a:buFont typeface="Arial" charset="0"/>
              <a:buNone/>
            </a:pPr>
            <a:r>
              <a:rPr lang="hu-HU" sz="1800" smtClean="0">
                <a:latin typeface="Arial" charset="0"/>
              </a:rPr>
              <a:t>4.	Under the </a:t>
            </a:r>
            <a:r>
              <a:rPr lang="hu-HU" sz="1800" b="1" smtClean="0">
                <a:latin typeface="Arial" charset="0"/>
              </a:rPr>
              <a:t>principle of proportionality</a:t>
            </a:r>
            <a:r>
              <a:rPr lang="hu-HU" sz="1800" smtClean="0">
                <a:latin typeface="Arial" charset="0"/>
              </a:rPr>
              <a:t>, the content and form of Union action shall not exceed what is necessary to achieve the objectives of the Treaties.</a:t>
            </a:r>
          </a:p>
          <a:p>
            <a:pPr algn="just">
              <a:lnSpc>
                <a:spcPct val="80000"/>
              </a:lnSpc>
              <a:buFont typeface="Arial" charset="0"/>
              <a:buNone/>
            </a:pPr>
            <a:endParaRPr lang="it-IT" sz="1800" b="1" smtClean="0">
              <a:solidFill>
                <a:srgbClr val="DA2906"/>
              </a:solidFill>
              <a:latin typeface="Arial" charset="0"/>
            </a:endParaRPr>
          </a:p>
        </p:txBody>
      </p:sp>
      <p:sp>
        <p:nvSpPr>
          <p:cNvPr id="190468" name="Fußzeilenplatzhalter 3"/>
          <p:cNvSpPr txBox="1">
            <a:spLocks noGrp="1"/>
          </p:cNvSpPr>
          <p:nvPr/>
        </p:nvSpPr>
        <p:spPr bwMode="auto">
          <a:xfrm>
            <a:off x="1908175" y="5949950"/>
            <a:ext cx="5327650" cy="771525"/>
          </a:xfrm>
          <a:prstGeom prst="rect">
            <a:avLst/>
          </a:prstGeom>
          <a:noFill/>
          <a:ln w="9525">
            <a:solidFill>
              <a:srgbClr val="0000FF"/>
            </a:solidFill>
            <a:miter lim="800000"/>
            <a:headEnd/>
            <a:tailEnd/>
          </a:ln>
        </p:spPr>
        <p:txBody>
          <a:bodyPr anchor="ctr"/>
          <a:lstStyle/>
          <a:p>
            <a:pPr algn="ctr"/>
            <a:endParaRPr lang="en-US" sz="1400" b="1">
              <a:latin typeface="Calibri" pitchFamily="34" charset="0"/>
            </a:endParaRPr>
          </a:p>
          <a:p>
            <a:pPr algn="ctr"/>
            <a:r>
              <a:rPr lang="en-US" sz="1200" b="1">
                <a:solidFill>
                  <a:srgbClr val="170ED2"/>
                </a:solidFill>
              </a:rPr>
              <a:t>Association of Bulgarian   administrative judge/AEAJ </a:t>
            </a:r>
          </a:p>
          <a:p>
            <a:pPr algn="ctr"/>
            <a:r>
              <a:rPr lang="en-US" sz="1200" b="1">
                <a:solidFill>
                  <a:srgbClr val="170ED2"/>
                </a:solidFill>
              </a:rPr>
              <a:t>Workshop in Sofia on 4 -5 Jun 2015</a:t>
            </a:r>
          </a:p>
          <a:p>
            <a:pPr algn="ctr"/>
            <a:endParaRPr lang="de-DE" sz="1200" b="1">
              <a:solidFill>
                <a:srgbClr val="170ED2"/>
              </a:solidFill>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ln w="38100">
            <a:solidFill>
              <a:srgbClr val="0000FF"/>
            </a:solidFill>
          </a:ln>
        </p:spPr>
        <p:txBody>
          <a:bodyPr/>
          <a:lstStyle/>
          <a:p>
            <a:pPr eaLnBrk="1" hangingPunct="1"/>
            <a:r>
              <a:rPr lang="de-DE" sz="2900" smtClean="0"/>
              <a:t/>
            </a:r>
            <a:br>
              <a:rPr lang="de-DE" sz="2900" smtClean="0"/>
            </a:br>
            <a:r>
              <a:rPr lang="de-DE" sz="2900" smtClean="0"/>
              <a:t> </a:t>
            </a:r>
            <a:r>
              <a:rPr lang="de-DE" sz="3200" b="1" smtClean="0">
                <a:latin typeface="Arial" charset="0"/>
              </a:rPr>
              <a:t>Primary Legislation</a:t>
            </a:r>
            <a:r>
              <a:rPr lang="de-DE" sz="3600" smtClean="0"/>
              <a:t> </a:t>
            </a:r>
            <a:br>
              <a:rPr lang="de-DE" sz="3600" smtClean="0"/>
            </a:br>
            <a:endParaRPr lang="de-DE" sz="2900" smtClean="0"/>
          </a:p>
        </p:txBody>
      </p:sp>
      <p:sp>
        <p:nvSpPr>
          <p:cNvPr id="3" name="Inhaltsplatzhalter 2"/>
          <p:cNvSpPr>
            <a:spLocks noGrp="1"/>
          </p:cNvSpPr>
          <p:nvPr>
            <p:ph idx="4294967295"/>
          </p:nvPr>
        </p:nvSpPr>
        <p:spPr>
          <a:xfrm>
            <a:off x="457200" y="1600200"/>
            <a:ext cx="8229600" cy="4060825"/>
          </a:xfrm>
          <a:ln w="38100">
            <a:solidFill>
              <a:srgbClr val="0000FF"/>
            </a:solidFill>
          </a:ln>
        </p:spPr>
        <p:txBody>
          <a:bodyPr/>
          <a:lstStyle/>
          <a:p>
            <a:pPr marL="82550" indent="20638" eaLnBrk="1" hangingPunct="1">
              <a:lnSpc>
                <a:spcPct val="80000"/>
              </a:lnSpc>
              <a:buFont typeface="Arial" charset="0"/>
              <a:buNone/>
            </a:pPr>
            <a:r>
              <a:rPr lang="de-DE" sz="2800" b="1" smtClean="0">
                <a:latin typeface="Arial" charset="0"/>
              </a:rPr>
              <a:t>Treaty on the functioning of the EU (TFEU)</a:t>
            </a:r>
            <a:r>
              <a:rPr lang="hu-HU" sz="2800" b="1" smtClean="0">
                <a:latin typeface="Arial" charset="0"/>
              </a:rPr>
              <a:t> </a:t>
            </a:r>
            <a:endParaRPr lang="it-IT" sz="2800" b="1" smtClean="0">
              <a:latin typeface="Arial" charset="0"/>
            </a:endParaRPr>
          </a:p>
          <a:p>
            <a:pPr marL="82550" indent="20638" eaLnBrk="1" hangingPunct="1">
              <a:lnSpc>
                <a:spcPct val="80000"/>
              </a:lnSpc>
              <a:buFont typeface="Arial" charset="0"/>
              <a:buNone/>
            </a:pPr>
            <a:r>
              <a:rPr lang="hu-HU" sz="2800" b="1" smtClean="0">
                <a:solidFill>
                  <a:srgbClr val="DA2906"/>
                </a:solidFill>
                <a:latin typeface="Arial" charset="0"/>
              </a:rPr>
              <a:t>Art</a:t>
            </a:r>
            <a:r>
              <a:rPr lang="it-IT" sz="2800" b="1" smtClean="0">
                <a:solidFill>
                  <a:srgbClr val="DA2906"/>
                </a:solidFill>
                <a:latin typeface="Arial" charset="0"/>
              </a:rPr>
              <a:t>. </a:t>
            </a:r>
            <a:r>
              <a:rPr lang="de-DE" sz="2800" b="1" smtClean="0">
                <a:solidFill>
                  <a:srgbClr val="DA2906"/>
                </a:solidFill>
                <a:latin typeface="Arial" charset="0"/>
              </a:rPr>
              <a:t>191, par. 2 (ex article 174 TEC)</a:t>
            </a:r>
            <a:r>
              <a:rPr lang="hu-HU" sz="2800" b="1" smtClean="0">
                <a:solidFill>
                  <a:srgbClr val="DA2906"/>
                </a:solidFill>
                <a:latin typeface="Arial" charset="0"/>
              </a:rPr>
              <a:t/>
            </a:r>
            <a:br>
              <a:rPr lang="hu-HU" sz="2800" b="1" smtClean="0">
                <a:solidFill>
                  <a:srgbClr val="DA2906"/>
                </a:solidFill>
                <a:latin typeface="Arial" charset="0"/>
              </a:rPr>
            </a:br>
            <a:endParaRPr lang="hu-HU" sz="2800" b="1" smtClean="0">
              <a:solidFill>
                <a:srgbClr val="DA2906"/>
              </a:solidFill>
              <a:latin typeface="Arial" charset="0"/>
            </a:endParaRPr>
          </a:p>
          <a:p>
            <a:pPr marL="82550" indent="20638" algn="just" eaLnBrk="1" hangingPunct="1">
              <a:lnSpc>
                <a:spcPct val="80000"/>
              </a:lnSpc>
              <a:buFont typeface="Arial" charset="0"/>
              <a:buNone/>
            </a:pPr>
            <a:r>
              <a:rPr lang="hu-HU" sz="2800" smtClean="0">
                <a:latin typeface="Arial" charset="0"/>
              </a:rPr>
              <a:t>Union policy on the environment shall aim at a </a:t>
            </a:r>
            <a:r>
              <a:rPr lang="hu-HU" sz="2800" b="1" smtClean="0">
                <a:solidFill>
                  <a:srgbClr val="DA2906"/>
                </a:solidFill>
                <a:latin typeface="Arial" charset="0"/>
              </a:rPr>
              <a:t>high level of protection</a:t>
            </a:r>
            <a:r>
              <a:rPr lang="hu-HU" sz="2800" smtClean="0">
                <a:latin typeface="Arial" charset="0"/>
              </a:rPr>
              <a:t> taking into account the diversity of situations in the various regions of the Union. It shall be based on the </a:t>
            </a:r>
            <a:r>
              <a:rPr lang="hu-HU" sz="2800" b="1" smtClean="0">
                <a:solidFill>
                  <a:srgbClr val="DA2906"/>
                </a:solidFill>
                <a:latin typeface="Arial" charset="0"/>
              </a:rPr>
              <a:t>precautionary principle</a:t>
            </a:r>
            <a:r>
              <a:rPr lang="hu-HU" sz="2800" smtClean="0">
                <a:latin typeface="Arial" charset="0"/>
              </a:rPr>
              <a:t> and on the </a:t>
            </a:r>
            <a:r>
              <a:rPr lang="hu-HU" sz="2800" b="1" smtClean="0">
                <a:solidFill>
                  <a:srgbClr val="DA2906"/>
                </a:solidFill>
                <a:latin typeface="Arial" charset="0"/>
              </a:rPr>
              <a:t>principles that preventive action</a:t>
            </a:r>
            <a:r>
              <a:rPr lang="hu-HU" sz="2800" b="1" smtClean="0">
                <a:latin typeface="Arial" charset="0"/>
              </a:rPr>
              <a:t> should be taken, that environmental damage should as a </a:t>
            </a:r>
            <a:r>
              <a:rPr lang="hu-HU" sz="2800" b="1" smtClean="0">
                <a:solidFill>
                  <a:srgbClr val="DA2906"/>
                </a:solidFill>
                <a:latin typeface="Arial" charset="0"/>
              </a:rPr>
              <a:t>priority be rectified at source</a:t>
            </a:r>
            <a:r>
              <a:rPr lang="hu-HU" sz="2800" b="1" smtClean="0">
                <a:latin typeface="Arial" charset="0"/>
              </a:rPr>
              <a:t> and that the </a:t>
            </a:r>
            <a:r>
              <a:rPr lang="hu-HU" sz="2800" b="1" smtClean="0">
                <a:solidFill>
                  <a:srgbClr val="DA2906"/>
                </a:solidFill>
                <a:latin typeface="Arial" charset="0"/>
              </a:rPr>
              <a:t>polluter should pay</a:t>
            </a:r>
            <a:r>
              <a:rPr lang="hu-HU" sz="2800" smtClean="0">
                <a:latin typeface="Arial" charset="0"/>
              </a:rPr>
              <a:t>.</a:t>
            </a:r>
            <a:r>
              <a:rPr lang="de-DE" sz="2800" smtClean="0">
                <a:latin typeface="Arial" charset="0"/>
              </a:rPr>
              <a:t>“</a:t>
            </a:r>
            <a:endParaRPr lang="hu-HU" sz="2800" smtClean="0">
              <a:latin typeface="Arial" charset="0"/>
            </a:endParaRPr>
          </a:p>
          <a:p>
            <a:pPr marL="82550" indent="20638" eaLnBrk="1" hangingPunct="1"/>
            <a:endParaRPr lang="de-DE" sz="2800" smtClean="0">
              <a:latin typeface="Arial" charset="0"/>
            </a:endParaRPr>
          </a:p>
        </p:txBody>
      </p:sp>
      <p:sp>
        <p:nvSpPr>
          <p:cNvPr id="192515" name="Fußzeilenplatzhalter 4"/>
          <p:cNvSpPr txBox="1">
            <a:spLocks noGrp="1"/>
          </p:cNvSpPr>
          <p:nvPr/>
        </p:nvSpPr>
        <p:spPr bwMode="auto">
          <a:xfrm>
            <a:off x="2700338" y="5876925"/>
            <a:ext cx="4319587" cy="844550"/>
          </a:xfrm>
          <a:prstGeom prst="rect">
            <a:avLst/>
          </a:prstGeom>
          <a:noFill/>
          <a:ln w="9525">
            <a:solidFill>
              <a:srgbClr val="0000FF"/>
            </a:solidFill>
            <a:miter lim="800000"/>
            <a:headEnd/>
            <a:tailEnd/>
          </a:ln>
        </p:spPr>
        <p:txBody>
          <a:bodyPr anchor="ctr"/>
          <a:lstStyle/>
          <a:p>
            <a:pPr algn="ctr"/>
            <a:r>
              <a:rPr lang="en-US" sz="1200" b="1">
                <a:solidFill>
                  <a:srgbClr val="170ED2"/>
                </a:solidFill>
              </a:rPr>
              <a:t>Association of Bulgarian  administrative judge/AEAJ </a:t>
            </a:r>
          </a:p>
          <a:p>
            <a:pPr algn="ctr"/>
            <a:r>
              <a:rPr lang="en-US" sz="1200" b="1">
                <a:solidFill>
                  <a:srgbClr val="170ED2"/>
                </a:solidFill>
              </a:rPr>
              <a:t>Workshop in Sofia on 4 -5 Jun 2015</a:t>
            </a:r>
          </a:p>
          <a:p>
            <a:pPr algn="ctr"/>
            <a:endParaRPr lang="de-DE" sz="1200" b="1">
              <a:solidFill>
                <a:srgbClr val="170ED2"/>
              </a:solidFill>
            </a:endParaRPr>
          </a:p>
        </p:txBody>
      </p:sp>
      <p:sp>
        <p:nvSpPr>
          <p:cNvPr id="7" name="Foliennummernplatzhalt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9D5B453-EFBB-4A3F-AE61-0C3CFDC56C84}" type="slidenum">
              <a:rPr lang="de-DE" sz="1200">
                <a:solidFill>
                  <a:schemeClr val="tx1">
                    <a:tint val="75000"/>
                  </a:schemeClr>
                </a:solidFill>
                <a:latin typeface="+mn-lt"/>
              </a:rPr>
              <a:pPr algn="r" fontAlgn="auto">
                <a:spcBef>
                  <a:spcPts val="0"/>
                </a:spcBef>
                <a:spcAft>
                  <a:spcPts val="0"/>
                </a:spcAft>
                <a:defRPr/>
              </a:pPr>
              <a:t>7</a:t>
            </a:fld>
            <a:endParaRPr lang="de-DE" sz="1200">
              <a:solidFill>
                <a:schemeClr val="tx1">
                  <a:tint val="75000"/>
                </a:schemeClr>
              </a:solidFill>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95288" y="188913"/>
            <a:ext cx="8229600" cy="954087"/>
          </a:xfrm>
          <a:ln w="38100">
            <a:solidFill>
              <a:srgbClr val="170ED2"/>
            </a:solidFill>
          </a:ln>
        </p:spPr>
        <p:txBody>
          <a:bodyPr/>
          <a:lstStyle/>
          <a:p>
            <a:pPr eaLnBrk="1" hangingPunct="1"/>
            <a:r>
              <a:rPr lang="de-DE" sz="3600" smtClean="0">
                <a:latin typeface="Arial" charset="0"/>
              </a:rPr>
              <a:t/>
            </a:r>
            <a:br>
              <a:rPr lang="de-DE" sz="3600" smtClean="0">
                <a:latin typeface="Arial" charset="0"/>
              </a:rPr>
            </a:br>
            <a:r>
              <a:rPr lang="de-DE" sz="3600" b="1" smtClean="0">
                <a:latin typeface="Arial" charset="0"/>
              </a:rPr>
              <a:t>Primary Legislation</a:t>
            </a:r>
            <a:r>
              <a:rPr lang="de-DE" sz="3600" smtClean="0">
                <a:latin typeface="Arial" charset="0"/>
              </a:rPr>
              <a:t> </a:t>
            </a:r>
            <a:br>
              <a:rPr lang="de-DE" sz="3600" smtClean="0">
                <a:latin typeface="Arial" charset="0"/>
              </a:rPr>
            </a:br>
            <a:endParaRPr lang="de-DE" sz="3600" smtClean="0">
              <a:latin typeface="Arial" charset="0"/>
            </a:endParaRPr>
          </a:p>
        </p:txBody>
      </p:sp>
      <p:sp>
        <p:nvSpPr>
          <p:cNvPr id="3" name="Inhaltsplatzhalter 2"/>
          <p:cNvSpPr>
            <a:spLocks noGrp="1"/>
          </p:cNvSpPr>
          <p:nvPr>
            <p:ph idx="4294967295"/>
          </p:nvPr>
        </p:nvSpPr>
        <p:spPr>
          <a:xfrm>
            <a:off x="395288" y="1268413"/>
            <a:ext cx="8208962" cy="4176712"/>
          </a:xfrm>
          <a:ln w="38100">
            <a:solidFill>
              <a:srgbClr val="170ED2"/>
            </a:solidFill>
          </a:ln>
        </p:spPr>
        <p:txBody>
          <a:bodyPr/>
          <a:lstStyle/>
          <a:p>
            <a:pPr marL="0" indent="0" algn="ctr" eaLnBrk="1" hangingPunct="1">
              <a:lnSpc>
                <a:spcPct val="90000"/>
              </a:lnSpc>
              <a:buFont typeface="Arial" charset="0"/>
              <a:buNone/>
            </a:pPr>
            <a:r>
              <a:rPr lang="hu-HU" b="1" smtClean="0">
                <a:latin typeface="Arial" charset="0"/>
              </a:rPr>
              <a:t>Charter of Fundamental Rights </a:t>
            </a:r>
            <a:endParaRPr lang="it-IT" b="1" smtClean="0">
              <a:latin typeface="Arial" charset="0"/>
            </a:endParaRPr>
          </a:p>
          <a:p>
            <a:pPr marL="0" indent="0" algn="ctr" eaLnBrk="1" hangingPunct="1">
              <a:lnSpc>
                <a:spcPct val="90000"/>
              </a:lnSpc>
              <a:buFont typeface="Arial" charset="0"/>
              <a:buNone/>
            </a:pPr>
            <a:r>
              <a:rPr lang="hu-HU" b="1" smtClean="0">
                <a:latin typeface="Arial" charset="0"/>
              </a:rPr>
              <a:t>of the European</a:t>
            </a:r>
            <a:r>
              <a:rPr lang="de-DE" b="1" smtClean="0">
                <a:latin typeface="Arial" charset="0"/>
              </a:rPr>
              <a:t> </a:t>
            </a:r>
            <a:r>
              <a:rPr lang="hu-HU" b="1" smtClean="0">
                <a:latin typeface="Arial" charset="0"/>
              </a:rPr>
              <a:t>Union</a:t>
            </a:r>
            <a:endParaRPr lang="de-DE" b="1" smtClean="0">
              <a:latin typeface="Arial" charset="0"/>
            </a:endParaRPr>
          </a:p>
          <a:p>
            <a:pPr marL="0" indent="0" algn="just" eaLnBrk="1" hangingPunct="1">
              <a:lnSpc>
                <a:spcPct val="90000"/>
              </a:lnSpc>
              <a:buFont typeface="Arial" charset="0"/>
              <a:buNone/>
            </a:pPr>
            <a:r>
              <a:rPr lang="it-IT" sz="2800" b="1" smtClean="0">
                <a:solidFill>
                  <a:srgbClr val="DA2906"/>
                </a:solidFill>
                <a:latin typeface="Arial" charset="0"/>
              </a:rPr>
              <a:t> </a:t>
            </a:r>
            <a:r>
              <a:rPr lang="hu-HU" sz="2800" b="1" smtClean="0">
                <a:solidFill>
                  <a:srgbClr val="FF0000"/>
                </a:solidFill>
                <a:latin typeface="Arial" charset="0"/>
              </a:rPr>
              <a:t>Article 37</a:t>
            </a:r>
            <a:r>
              <a:rPr lang="it-IT" sz="2800" b="1" smtClean="0">
                <a:solidFill>
                  <a:srgbClr val="FF0000"/>
                </a:solidFill>
                <a:latin typeface="Arial" charset="0"/>
              </a:rPr>
              <a:t> - E</a:t>
            </a:r>
            <a:r>
              <a:rPr lang="hu-HU" sz="2800" b="1" smtClean="0">
                <a:solidFill>
                  <a:srgbClr val="FF0000"/>
                </a:solidFill>
                <a:latin typeface="Arial" charset="0"/>
              </a:rPr>
              <a:t>nvironmental protection</a:t>
            </a:r>
            <a:endParaRPr lang="it-IT" sz="2800" b="1" smtClean="0">
              <a:solidFill>
                <a:srgbClr val="FF0000"/>
              </a:solidFill>
              <a:latin typeface="Arial" charset="0"/>
            </a:endParaRPr>
          </a:p>
          <a:p>
            <a:pPr marL="0" indent="0" algn="just" eaLnBrk="1" hangingPunct="1">
              <a:lnSpc>
                <a:spcPct val="90000"/>
              </a:lnSpc>
              <a:buFont typeface="Arial" charset="0"/>
              <a:buNone/>
            </a:pPr>
            <a:endParaRPr lang="hu-HU" sz="2800" b="1" smtClean="0">
              <a:solidFill>
                <a:srgbClr val="FF0000"/>
              </a:solidFill>
              <a:latin typeface="Arial" charset="0"/>
            </a:endParaRPr>
          </a:p>
          <a:p>
            <a:pPr marL="0" indent="0" algn="just" eaLnBrk="1" hangingPunct="1">
              <a:lnSpc>
                <a:spcPct val="90000"/>
              </a:lnSpc>
              <a:buFont typeface="Arial" charset="0"/>
              <a:buNone/>
            </a:pPr>
            <a:r>
              <a:rPr lang="hu-HU" sz="2800" smtClean="0">
                <a:latin typeface="Arial" charset="0"/>
              </a:rPr>
              <a:t>A </a:t>
            </a:r>
            <a:r>
              <a:rPr lang="hu-HU" sz="2800" b="1" smtClean="0">
                <a:latin typeface="Arial" charset="0"/>
              </a:rPr>
              <a:t>high level of environmental protection</a:t>
            </a:r>
            <a:r>
              <a:rPr lang="hu-HU" sz="2800" smtClean="0">
                <a:latin typeface="Arial" charset="0"/>
              </a:rPr>
              <a:t> and the improvement of the quality of the environment must be integrated into the policies of the Union and ensured in accordance with the </a:t>
            </a:r>
            <a:r>
              <a:rPr lang="hu-HU" sz="2800" b="1" smtClean="0">
                <a:latin typeface="Arial" charset="0"/>
              </a:rPr>
              <a:t>principle of sustainable development</a:t>
            </a:r>
            <a:r>
              <a:rPr lang="hu-HU" sz="2800" i="1" smtClean="0">
                <a:latin typeface="Arial" charset="0"/>
              </a:rPr>
              <a:t>.</a:t>
            </a:r>
            <a:r>
              <a:rPr lang="de-DE" sz="2800" i="1" smtClean="0">
                <a:latin typeface="Arial" charset="0"/>
              </a:rPr>
              <a:t>“</a:t>
            </a:r>
            <a:endParaRPr lang="hu-HU" sz="2800" i="1" smtClean="0">
              <a:latin typeface="Arial" charset="0"/>
            </a:endParaRPr>
          </a:p>
          <a:p>
            <a:pPr marL="0" indent="0" algn="just" eaLnBrk="1" hangingPunct="1">
              <a:lnSpc>
                <a:spcPct val="90000"/>
              </a:lnSpc>
            </a:pPr>
            <a:endParaRPr lang="de-DE" sz="2800" smtClean="0">
              <a:latin typeface="Arial" charset="0"/>
            </a:endParaRPr>
          </a:p>
        </p:txBody>
      </p:sp>
      <p:sp>
        <p:nvSpPr>
          <p:cNvPr id="265220" name="Fußzeilenplatzhalter 3"/>
          <p:cNvSpPr txBox="1">
            <a:spLocks noGrp="1"/>
          </p:cNvSpPr>
          <p:nvPr/>
        </p:nvSpPr>
        <p:spPr bwMode="auto">
          <a:xfrm>
            <a:off x="2484438" y="5949950"/>
            <a:ext cx="4464050" cy="719138"/>
          </a:xfrm>
          <a:prstGeom prst="rect">
            <a:avLst/>
          </a:prstGeom>
          <a:noFill/>
          <a:ln w="9525">
            <a:solidFill>
              <a:srgbClr val="170ED2"/>
            </a:solidFill>
            <a:miter lim="800000"/>
            <a:headEnd/>
            <a:tailEnd/>
          </a:ln>
        </p:spPr>
        <p:txBody>
          <a:bodyPr anchor="ctr"/>
          <a:lstStyle/>
          <a:p>
            <a:pPr algn="ctr"/>
            <a:endParaRPr lang="en-US" sz="1400" b="1">
              <a:latin typeface="Calibri" pitchFamily="34" charset="0"/>
            </a:endParaRPr>
          </a:p>
          <a:p>
            <a:pPr algn="ctr"/>
            <a:r>
              <a:rPr lang="en-US" sz="1200" b="1">
                <a:solidFill>
                  <a:srgbClr val="170ED2"/>
                </a:solidFill>
              </a:rPr>
              <a:t>Association of Bulgarian  administrative judge/AEAJ </a:t>
            </a:r>
          </a:p>
          <a:p>
            <a:pPr algn="ctr"/>
            <a:r>
              <a:rPr lang="en-US" sz="1200" b="1">
                <a:solidFill>
                  <a:srgbClr val="170ED2"/>
                </a:solidFill>
              </a:rPr>
              <a:t>Workshop in Sofia on 4 -5 Jun 2015</a:t>
            </a:r>
          </a:p>
          <a:p>
            <a:pPr algn="ctr"/>
            <a:endParaRPr lang="de-DE" sz="1200" b="1">
              <a:solidFill>
                <a:srgbClr val="170ED2"/>
              </a:solidFill>
            </a:endParaRPr>
          </a:p>
        </p:txBody>
      </p:sp>
      <p:sp>
        <p:nvSpPr>
          <p:cNvPr id="6" name="Foliennummernplatzhalt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C46AD0D-3F07-44D7-81BF-E50CD46AE6A3}" type="slidenum">
              <a:rPr lang="de-DE" sz="1200">
                <a:solidFill>
                  <a:schemeClr val="tx1">
                    <a:tint val="75000"/>
                  </a:schemeClr>
                </a:solidFill>
                <a:latin typeface="+mn-lt"/>
              </a:rPr>
              <a:pPr algn="r" fontAlgn="auto">
                <a:spcBef>
                  <a:spcPts val="0"/>
                </a:spcBef>
                <a:spcAft>
                  <a:spcPts val="0"/>
                </a:spcAft>
                <a:defRPr/>
              </a:pPr>
              <a:t>8</a:t>
            </a:fld>
            <a:endParaRPr lang="de-DE" sz="1200">
              <a:solidFill>
                <a:schemeClr val="tx1">
                  <a:tint val="75000"/>
                </a:schemeClr>
              </a:solidFill>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10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60350"/>
            <a:ext cx="8291512" cy="792163"/>
          </a:xfrm>
          <a:ln w="38100">
            <a:solidFill>
              <a:srgbClr val="0000FF"/>
            </a:solidFill>
          </a:ln>
        </p:spPr>
        <p:txBody>
          <a:bodyPr/>
          <a:lstStyle/>
          <a:p>
            <a:pPr eaLnBrk="1" hangingPunct="1"/>
            <a:r>
              <a:rPr lang="en-GB" sz="4000" b="1" smtClean="0">
                <a:latin typeface="Arial" charset="0"/>
              </a:rPr>
              <a:t>Primary legislation</a:t>
            </a:r>
          </a:p>
        </p:txBody>
      </p:sp>
      <p:sp>
        <p:nvSpPr>
          <p:cNvPr id="3" name="Inhaltsplatzhalter 2"/>
          <p:cNvSpPr>
            <a:spLocks noGrp="1"/>
          </p:cNvSpPr>
          <p:nvPr>
            <p:ph idx="1"/>
          </p:nvPr>
        </p:nvSpPr>
        <p:spPr>
          <a:xfrm>
            <a:off x="395288" y="1196975"/>
            <a:ext cx="8291512" cy="4608513"/>
          </a:xfrm>
          <a:ln w="38100">
            <a:solidFill>
              <a:srgbClr val="0000FF"/>
            </a:solidFill>
          </a:ln>
        </p:spPr>
        <p:txBody>
          <a:bodyPr/>
          <a:lstStyle/>
          <a:p>
            <a:pPr algn="ctr" eaLnBrk="1" hangingPunct="1">
              <a:lnSpc>
                <a:spcPct val="90000"/>
              </a:lnSpc>
              <a:buFont typeface="Arial" charset="0"/>
              <a:buNone/>
            </a:pPr>
            <a:r>
              <a:rPr lang="en-US" sz="2000" b="1" smtClean="0">
                <a:solidFill>
                  <a:srgbClr val="FF0000"/>
                </a:solidFill>
                <a:effectLst>
                  <a:outerShdw blurRad="38100" dist="38100" dir="2700000" algn="tl">
                    <a:srgbClr val="000000"/>
                  </a:outerShdw>
                </a:effectLst>
                <a:latin typeface="Arial" charset="0"/>
              </a:rPr>
              <a:t>ENVIRONMENTAL GENERAL and DIRECT PRINCIPLES</a:t>
            </a:r>
          </a:p>
          <a:p>
            <a:pPr algn="ctr" eaLnBrk="1" hangingPunct="1">
              <a:lnSpc>
                <a:spcPct val="90000"/>
              </a:lnSpc>
              <a:buFont typeface="Arial" charset="0"/>
              <a:buNone/>
            </a:pPr>
            <a:r>
              <a:rPr lang="en-US" sz="2000" b="1" smtClean="0">
                <a:solidFill>
                  <a:srgbClr val="FF0000"/>
                </a:solidFill>
                <a:effectLst>
                  <a:outerShdw blurRad="38100" dist="38100" dir="2700000" algn="tl">
                    <a:srgbClr val="000000"/>
                  </a:outerShdw>
                </a:effectLst>
                <a:latin typeface="Arial" charset="0"/>
              </a:rPr>
              <a:t>OVERALL PICTURE</a:t>
            </a:r>
          </a:p>
          <a:p>
            <a:pPr eaLnBrk="1" hangingPunct="1">
              <a:lnSpc>
                <a:spcPct val="90000"/>
              </a:lnSpc>
            </a:pPr>
            <a:r>
              <a:rPr lang="en-US" sz="1600" b="1" u="sng" smtClean="0">
                <a:effectLst>
                  <a:outerShdw blurRad="38100" dist="38100" dir="2700000" algn="tl">
                    <a:srgbClr val="FFFFFF"/>
                  </a:outerShdw>
                </a:effectLst>
                <a:latin typeface="Arial" charset="0"/>
              </a:rPr>
              <a:t>Art. 3 TEU (ex art. 2 TEC); art. 37 CFR</a:t>
            </a:r>
          </a:p>
          <a:p>
            <a:pPr eaLnBrk="1" hangingPunct="1">
              <a:lnSpc>
                <a:spcPct val="90000"/>
              </a:lnSpc>
              <a:buFont typeface="Arial" charset="0"/>
              <a:buNone/>
            </a:pPr>
            <a:r>
              <a:rPr lang="en-US" sz="1600" smtClean="0">
                <a:latin typeface="Arial" charset="0"/>
              </a:rPr>
              <a:t>	- 	</a:t>
            </a:r>
            <a:r>
              <a:rPr lang="en-US" sz="1600" b="1" smtClean="0">
                <a:solidFill>
                  <a:srgbClr val="008000"/>
                </a:solidFill>
                <a:latin typeface="Arial" charset="0"/>
              </a:rPr>
              <a:t>Protection (high level- HLP) -</a:t>
            </a:r>
          </a:p>
          <a:p>
            <a:pPr eaLnBrk="1" hangingPunct="1">
              <a:lnSpc>
                <a:spcPct val="90000"/>
              </a:lnSpc>
              <a:buFont typeface="Arial" charset="0"/>
              <a:buNone/>
            </a:pPr>
            <a:r>
              <a:rPr lang="en-US" sz="1600" b="1" smtClean="0">
                <a:solidFill>
                  <a:srgbClr val="008000"/>
                </a:solidFill>
                <a:latin typeface="Arial" charset="0"/>
              </a:rPr>
              <a:t>	- 	</a:t>
            </a:r>
            <a:r>
              <a:rPr lang="it-IT" sz="1600" b="1" smtClean="0">
                <a:solidFill>
                  <a:srgbClr val="DA2906"/>
                </a:solidFill>
                <a:latin typeface="Arial" charset="0"/>
              </a:rPr>
              <a:t>I</a:t>
            </a:r>
            <a:r>
              <a:rPr lang="hu-HU" sz="1600" b="1" smtClean="0">
                <a:solidFill>
                  <a:srgbClr val="DA2906"/>
                </a:solidFill>
                <a:latin typeface="Arial" charset="0"/>
              </a:rPr>
              <a:t>mprovement of the quality of the environment</a:t>
            </a:r>
            <a:r>
              <a:rPr lang="it-IT" sz="1600" b="1" smtClean="0">
                <a:solidFill>
                  <a:srgbClr val="DA2906"/>
                </a:solidFill>
                <a:latin typeface="Arial" charset="0"/>
              </a:rPr>
              <a:t> (IQE)</a:t>
            </a:r>
            <a:r>
              <a:rPr lang="de-DE" sz="1600" smtClean="0">
                <a:solidFill>
                  <a:srgbClr val="DA2906"/>
                </a:solidFill>
                <a:latin typeface="Arial" charset="0"/>
              </a:rPr>
              <a:t> </a:t>
            </a:r>
          </a:p>
          <a:p>
            <a:pPr eaLnBrk="1" hangingPunct="1">
              <a:lnSpc>
                <a:spcPct val="90000"/>
              </a:lnSpc>
              <a:buFont typeface="Arial" charset="0"/>
              <a:buNone/>
            </a:pPr>
            <a:endParaRPr lang="en-US" sz="1600" b="1" smtClean="0">
              <a:solidFill>
                <a:srgbClr val="DA2906"/>
              </a:solidFill>
              <a:latin typeface="Arial" charset="0"/>
            </a:endParaRPr>
          </a:p>
          <a:p>
            <a:pPr eaLnBrk="1" hangingPunct="1">
              <a:lnSpc>
                <a:spcPct val="90000"/>
              </a:lnSpc>
            </a:pPr>
            <a:r>
              <a:rPr lang="en-US" sz="1600" b="1" smtClean="0">
                <a:effectLst>
                  <a:outerShdw blurRad="38100" dist="38100" dir="2700000" algn="tl">
                    <a:srgbClr val="FFFFFF"/>
                  </a:outerShdw>
                </a:effectLst>
                <a:latin typeface="Arial" charset="0"/>
              </a:rPr>
              <a:t>Art. 3 TEU (ex art. 2 TEC) and Art. 11 TFUE</a:t>
            </a:r>
            <a:r>
              <a:rPr lang="en-US" sz="1600" b="1" smtClean="0">
                <a:latin typeface="Arial" charset="0"/>
              </a:rPr>
              <a:t>; art. 37 CFR</a:t>
            </a:r>
          </a:p>
          <a:p>
            <a:pPr eaLnBrk="1" hangingPunct="1">
              <a:lnSpc>
                <a:spcPct val="90000"/>
              </a:lnSpc>
              <a:buFont typeface="Arial" charset="0"/>
              <a:buNone/>
            </a:pPr>
            <a:r>
              <a:rPr lang="en-US" sz="1600" b="1" smtClean="0">
                <a:solidFill>
                  <a:schemeClr val="tx2"/>
                </a:solidFill>
                <a:latin typeface="Arial" charset="0"/>
              </a:rPr>
              <a:t>	- 	Sustainable Development (SD)</a:t>
            </a:r>
          </a:p>
          <a:p>
            <a:pPr eaLnBrk="1" hangingPunct="1">
              <a:lnSpc>
                <a:spcPct val="90000"/>
              </a:lnSpc>
              <a:buFont typeface="Arial" charset="0"/>
              <a:buNone/>
            </a:pPr>
            <a:endParaRPr lang="en-US" sz="1600" b="1" smtClean="0">
              <a:solidFill>
                <a:schemeClr val="tx2"/>
              </a:solidFill>
              <a:latin typeface="Arial" charset="0"/>
            </a:endParaRPr>
          </a:p>
          <a:p>
            <a:pPr eaLnBrk="1" hangingPunct="1">
              <a:lnSpc>
                <a:spcPct val="90000"/>
              </a:lnSpc>
            </a:pPr>
            <a:r>
              <a:rPr lang="en-US" sz="1600" b="1" u="sng" smtClean="0">
                <a:effectLst>
                  <a:outerShdw blurRad="38100" dist="38100" dir="2700000" algn="tl">
                    <a:srgbClr val="FFFFFF"/>
                  </a:outerShdw>
                </a:effectLst>
                <a:latin typeface="Arial" charset="0"/>
              </a:rPr>
              <a:t>Art. 11 TFUE</a:t>
            </a:r>
          </a:p>
          <a:p>
            <a:pPr lvl="1" eaLnBrk="1" hangingPunct="1">
              <a:lnSpc>
                <a:spcPct val="90000"/>
              </a:lnSpc>
            </a:pPr>
            <a:r>
              <a:rPr lang="en-US" sz="1600" b="1" smtClean="0">
                <a:solidFill>
                  <a:srgbClr val="DF30FC"/>
                </a:solidFill>
                <a:latin typeface="Arial" charset="0"/>
              </a:rPr>
              <a:t>Prevention (PREV)</a:t>
            </a:r>
          </a:p>
          <a:p>
            <a:pPr lvl="1" eaLnBrk="1" hangingPunct="1">
              <a:lnSpc>
                <a:spcPct val="90000"/>
              </a:lnSpc>
              <a:buFontTx/>
              <a:buChar char="-"/>
            </a:pPr>
            <a:r>
              <a:rPr lang="en-US" sz="1600" b="1" smtClean="0">
                <a:solidFill>
                  <a:srgbClr val="0000FF"/>
                </a:solidFill>
                <a:latin typeface="Arial" charset="0"/>
              </a:rPr>
              <a:t>Rectification of Pollution at Source (RPS)</a:t>
            </a:r>
          </a:p>
          <a:p>
            <a:pPr lvl="1" eaLnBrk="1" hangingPunct="1">
              <a:lnSpc>
                <a:spcPct val="90000"/>
              </a:lnSpc>
              <a:buFontTx/>
              <a:buChar char="-"/>
            </a:pPr>
            <a:endParaRPr lang="en-US" sz="1600" b="1" smtClean="0">
              <a:solidFill>
                <a:srgbClr val="0000FF"/>
              </a:solidFill>
              <a:latin typeface="Arial" charset="0"/>
            </a:endParaRPr>
          </a:p>
          <a:p>
            <a:pPr eaLnBrk="1" hangingPunct="1">
              <a:lnSpc>
                <a:spcPct val="90000"/>
              </a:lnSpc>
              <a:buFontTx/>
              <a:buChar char="•"/>
            </a:pPr>
            <a:r>
              <a:rPr lang="en-US" sz="1600" b="1" u="sng" smtClean="0">
                <a:effectLst>
                  <a:outerShdw blurRad="38100" dist="38100" dir="2700000" algn="tl">
                    <a:srgbClr val="FFFFFF"/>
                  </a:outerShdw>
                </a:effectLst>
                <a:latin typeface="Arial" charset="0"/>
              </a:rPr>
              <a:t>Art. 191 TFUE (ex art. 174 TEC)</a:t>
            </a:r>
            <a:endParaRPr lang="en-US" sz="1600" b="1" smtClean="0">
              <a:latin typeface="Arial" charset="0"/>
            </a:endParaRPr>
          </a:p>
          <a:p>
            <a:pPr lvl="1" eaLnBrk="1" hangingPunct="1">
              <a:lnSpc>
                <a:spcPct val="90000"/>
              </a:lnSpc>
              <a:buFontTx/>
              <a:buChar char="-"/>
            </a:pPr>
            <a:r>
              <a:rPr lang="en-US" sz="1600" b="1" smtClean="0">
                <a:solidFill>
                  <a:srgbClr val="DA2906"/>
                </a:solidFill>
                <a:latin typeface="Arial" charset="0"/>
              </a:rPr>
              <a:t>Precaution (PREC)</a:t>
            </a:r>
          </a:p>
          <a:p>
            <a:pPr lvl="1" eaLnBrk="1" hangingPunct="1">
              <a:lnSpc>
                <a:spcPct val="90000"/>
              </a:lnSpc>
              <a:buFontTx/>
              <a:buChar char="-"/>
            </a:pPr>
            <a:r>
              <a:rPr lang="en-US" sz="1600" smtClean="0">
                <a:solidFill>
                  <a:srgbClr val="FF9900"/>
                </a:solidFill>
                <a:latin typeface="Arial" charset="0"/>
              </a:rPr>
              <a:t>‘</a:t>
            </a:r>
            <a:r>
              <a:rPr lang="en-US" sz="1600" b="1" smtClean="0">
                <a:solidFill>
                  <a:srgbClr val="800000"/>
                </a:solidFill>
                <a:latin typeface="Arial" charset="0"/>
              </a:rPr>
              <a:t>Polluter pays’ (PP)</a:t>
            </a:r>
          </a:p>
          <a:p>
            <a:pPr lvl="1" eaLnBrk="1" hangingPunct="1">
              <a:lnSpc>
                <a:spcPct val="90000"/>
              </a:lnSpc>
            </a:pPr>
            <a:endParaRPr lang="en-GB" sz="1600" smtClean="0">
              <a:solidFill>
                <a:srgbClr val="800000"/>
              </a:solidFill>
              <a:latin typeface="Arial" charset="0"/>
            </a:endParaRPr>
          </a:p>
        </p:txBody>
      </p:sp>
      <p:sp>
        <p:nvSpPr>
          <p:cNvPr id="16387" name="Fußzeilenplatzhalter 3"/>
          <p:cNvSpPr>
            <a:spLocks noGrp="1"/>
          </p:cNvSpPr>
          <p:nvPr>
            <p:ph type="ftr" sz="quarter" idx="11"/>
          </p:nvPr>
        </p:nvSpPr>
        <p:spPr bwMode="auto">
          <a:xfrm>
            <a:off x="2771775" y="5949950"/>
            <a:ext cx="4176713" cy="719138"/>
          </a:xfrm>
          <a:noFill/>
          <a:ln>
            <a:solidFill>
              <a:srgbClr val="0000FF"/>
            </a:solidFill>
            <a:miter lim="800000"/>
            <a:headEnd/>
            <a:tailEnd/>
          </a:ln>
        </p:spPr>
        <p:txBody>
          <a:bodyPr wrap="square" numCol="1" anchorCtr="0" compatLnSpc="1">
            <a:prstTxWarp prst="textNoShape">
              <a:avLst/>
            </a:prstTxWarp>
          </a:bodyPr>
          <a:lstStyle/>
          <a:p>
            <a:pPr fontAlgn="base">
              <a:spcBef>
                <a:spcPct val="0"/>
              </a:spcBef>
              <a:spcAft>
                <a:spcPct val="0"/>
              </a:spcAft>
            </a:pPr>
            <a:r>
              <a:rPr lang="en-US" b="1" smtClean="0">
                <a:solidFill>
                  <a:srgbClr val="170ED2"/>
                </a:solidFill>
                <a:latin typeface="Arial" charset="0"/>
              </a:rPr>
              <a:t>Association of Bulgarian  administrative judge/AEAJ </a:t>
            </a:r>
          </a:p>
          <a:p>
            <a:pPr fontAlgn="base">
              <a:spcBef>
                <a:spcPct val="0"/>
              </a:spcBef>
              <a:spcAft>
                <a:spcPct val="0"/>
              </a:spcAft>
            </a:pPr>
            <a:r>
              <a:rPr lang="en-US" b="1" smtClean="0">
                <a:solidFill>
                  <a:srgbClr val="170ED2"/>
                </a:solidFill>
                <a:latin typeface="Arial" charset="0"/>
              </a:rPr>
              <a:t>Workshop in Sofia on 4 -5 Jun 2015</a:t>
            </a:r>
            <a:endParaRPr lang="de-DE" b="1" smtClean="0">
              <a:solidFill>
                <a:srgbClr val="170ED2"/>
              </a:solidFill>
              <a:latin typeface="Arial" charset="0"/>
            </a:endParaRPr>
          </a:p>
        </p:txBody>
      </p:sp>
      <p:sp>
        <p:nvSpPr>
          <p:cNvPr id="5" name="Foliennummernplatzhalter 4"/>
          <p:cNvSpPr>
            <a:spLocks noGrp="1"/>
          </p:cNvSpPr>
          <p:nvPr>
            <p:ph type="sldNum" sz="quarter" idx="12"/>
          </p:nvPr>
        </p:nvSpPr>
        <p:spPr/>
        <p:txBody>
          <a:bodyPr/>
          <a:lstStyle/>
          <a:p>
            <a:pPr>
              <a:defRPr/>
            </a:pPr>
            <a:fld id="{0EBB3DF2-AC31-4C5F-AF72-6EB64CC6BB77}" type="slidenum">
              <a:rPr lang="de-DE"/>
              <a:pPr>
                <a:defRPr/>
              </a:pPr>
              <a:t>9</a:t>
            </a:fld>
            <a:endParaRPr lang="de-DE"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blinds(horizontal)">
                                      <p:cBhvr>
                                        <p:cTn id="52" dur="500"/>
                                        <p:tgtEl>
                                          <p:spTgt spid="3">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blinds(horizontal)">
                                      <p:cBhvr>
                                        <p:cTn id="57" dur="500"/>
                                        <p:tgtEl>
                                          <p:spTgt spid="3">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linds(horizontal)">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Nyad">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2108</TotalTime>
  <Words>5334</Words>
  <Application>Microsoft Office PowerPoint</Application>
  <PresentationFormat>Presentazione su schermo (4:3)</PresentationFormat>
  <Paragraphs>529</Paragraphs>
  <Slides>41</Slides>
  <Notes>41</Notes>
  <HiddenSlides>0</HiddenSlides>
  <MMClips>0</MMClips>
  <ScaleCrop>false</ScaleCrop>
  <HeadingPairs>
    <vt:vector size="6" baseType="variant">
      <vt:variant>
        <vt:lpstr>Caratteri utilizzati</vt:lpstr>
      </vt:variant>
      <vt:variant>
        <vt:i4>3</vt:i4>
      </vt:variant>
      <vt:variant>
        <vt:lpstr>Modello struttura</vt:lpstr>
      </vt:variant>
      <vt:variant>
        <vt:i4>1</vt:i4>
      </vt:variant>
      <vt:variant>
        <vt:lpstr>Titoli diapositive</vt:lpstr>
      </vt:variant>
      <vt:variant>
        <vt:i4>41</vt:i4>
      </vt:variant>
    </vt:vector>
  </HeadingPairs>
  <TitlesOfParts>
    <vt:vector size="45" baseType="lpstr">
      <vt:lpstr>Arial</vt:lpstr>
      <vt:lpstr>Calibri</vt:lpstr>
      <vt:lpstr>Wingdings</vt:lpstr>
      <vt:lpstr>Larissa-Design</vt:lpstr>
      <vt:lpstr>        </vt:lpstr>
      <vt:lpstr>INTRODUCTION</vt:lpstr>
      <vt:lpstr> Primary Legislation  </vt:lpstr>
      <vt:lpstr>Primary Legislation  </vt:lpstr>
      <vt:lpstr> Primary Legislation  </vt:lpstr>
      <vt:lpstr> Primary Legislation  </vt:lpstr>
      <vt:lpstr>  Primary Legislation  </vt:lpstr>
      <vt:lpstr> Primary Legislation  </vt:lpstr>
      <vt:lpstr>Primary legislation</vt:lpstr>
      <vt:lpstr>Primary legislation </vt:lpstr>
      <vt:lpstr>Primary legislation </vt:lpstr>
      <vt:lpstr>Primary legislation </vt:lpstr>
      <vt:lpstr>         Relationship among enviromental principles       Traditional approach          Hierarchy</vt:lpstr>
      <vt:lpstr>Relationship among enviromental principles  </vt:lpstr>
      <vt:lpstr>HIGH LEVEL OF PROTECTION</vt:lpstr>
      <vt:lpstr>SUSTAINABLE DEVELOPMENT</vt:lpstr>
      <vt:lpstr>SUSTAINABLE DEVELOPMENT</vt:lpstr>
      <vt:lpstr>SUSTAINABLE DEVELOPMENT</vt:lpstr>
      <vt:lpstr>Diapositiva 19</vt:lpstr>
      <vt:lpstr>PRECAUTIONARY PRINCIPLE</vt:lpstr>
      <vt:lpstr> PRECAUTIONARY PRINCIPLE  </vt:lpstr>
      <vt:lpstr>PRECAUTIONARY PRINCIPLE</vt:lpstr>
      <vt:lpstr>PRECAUTIONARY PRINCIPLE</vt:lpstr>
      <vt:lpstr>PRECAUTIONARY PRINCIPLE</vt:lpstr>
      <vt:lpstr>PRECAUTIONARY PRINCIPLE</vt:lpstr>
      <vt:lpstr>PRECAUTIONARY PRINCIPLE</vt:lpstr>
      <vt:lpstr>PRECAUTIONARY PRINCIPLE </vt:lpstr>
      <vt:lpstr>PRECAUTIONARY PRINCIPLE</vt:lpstr>
      <vt:lpstr>  PRECAUTIONARY PRINCIPLE </vt:lpstr>
      <vt:lpstr>PREVENTION</vt:lpstr>
      <vt:lpstr>Diapositiva 31</vt:lpstr>
      <vt:lpstr>Diapositiva 32</vt:lpstr>
      <vt:lpstr>POLLUTER PAYS and RECTIFICATION of POLLUTION at SOURCE PRINCIPLES (PP - RPS)</vt:lpstr>
      <vt:lpstr>POLLUTER PAYS and RECTIFICATION of POLLUTION at SOURCE PRINCIPLES (PP - RPS)</vt:lpstr>
      <vt:lpstr>POLLUTER PAYS and RECTIFICATION of POLLUTION at SOURCE PRINCIPLES (PP - RPS)</vt:lpstr>
      <vt:lpstr>POLLUTER PAYS and RECTIFICATION of POLLUTION at SOURCE PRINCIPLES (PP - RPS)</vt:lpstr>
      <vt:lpstr>POLLUTER PAYS and RECTIFICATION of POLLUTION at SOURCE PRINCIPLES (PP - RPS)</vt:lpstr>
      <vt:lpstr>POLLUTER PAYS and RECTIFICATION of POLLUTION at SOURCE PRINCIPLES (PP - RPS)</vt:lpstr>
      <vt:lpstr>POLLUTER PAYS and RECTIFICATION of POLLUTION at SOURCE PRINCIPLES (PP - RPS)</vt:lpstr>
      <vt:lpstr>POLLUTER PAYS and RECTIFICATION of POLLUTION at SOURCE PRINCIPLES (PP - RPS)</vt:lpstr>
      <vt:lpstr>Diapositiva 41</vt:lpstr>
    </vt:vector>
  </TitlesOfParts>
  <Company>pr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Access to information and access to justice in environmental matters   - General principles of EU environmental law with focus on the      precautionary principle </dc:title>
  <dc:creator>al</dc:creator>
  <cp:lastModifiedBy>_</cp:lastModifiedBy>
  <cp:revision>211</cp:revision>
  <dcterms:created xsi:type="dcterms:W3CDTF">2015-04-28T07:12:30Z</dcterms:created>
  <dcterms:modified xsi:type="dcterms:W3CDTF">2015-06-02T23:24:17Z</dcterms:modified>
</cp:coreProperties>
</file>